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1"/>
  </p:sldMasterIdLst>
  <p:notesMasterIdLst>
    <p:notesMasterId r:id="rId29"/>
  </p:notesMasterIdLst>
  <p:sldIdLst>
    <p:sldId id="256" r:id="rId2"/>
    <p:sldId id="389" r:id="rId3"/>
    <p:sldId id="418" r:id="rId4"/>
    <p:sldId id="419" r:id="rId5"/>
    <p:sldId id="420" r:id="rId6"/>
    <p:sldId id="421" r:id="rId7"/>
    <p:sldId id="422" r:id="rId8"/>
    <p:sldId id="425" r:id="rId9"/>
    <p:sldId id="426" r:id="rId10"/>
    <p:sldId id="441" r:id="rId11"/>
    <p:sldId id="428" r:id="rId12"/>
    <p:sldId id="429" r:id="rId13"/>
    <p:sldId id="366" r:id="rId14"/>
    <p:sldId id="430" r:id="rId15"/>
    <p:sldId id="393" r:id="rId16"/>
    <p:sldId id="431" r:id="rId17"/>
    <p:sldId id="394" r:id="rId18"/>
    <p:sldId id="433" r:id="rId19"/>
    <p:sldId id="434" r:id="rId20"/>
    <p:sldId id="435" r:id="rId21"/>
    <p:sldId id="436" r:id="rId22"/>
    <p:sldId id="437" r:id="rId23"/>
    <p:sldId id="438" r:id="rId24"/>
    <p:sldId id="439" r:id="rId25"/>
    <p:sldId id="440" r:id="rId26"/>
    <p:sldId id="416" r:id="rId27"/>
    <p:sldId id="362" r:id="rId2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0F60A"/>
    <a:srgbClr val="F9F907"/>
    <a:srgbClr val="0000CC"/>
    <a:srgbClr val="BB0D0D"/>
    <a:srgbClr val="F4EE00"/>
    <a:srgbClr val="E9E416"/>
    <a:srgbClr val="FCD4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11" autoAdjust="0"/>
    <p:restoredTop sz="94508" autoAdjust="0"/>
  </p:normalViewPr>
  <p:slideViewPr>
    <p:cSldViewPr>
      <p:cViewPr>
        <p:scale>
          <a:sx n="100" d="100"/>
          <a:sy n="100" d="100"/>
        </p:scale>
        <p:origin x="-2196" y="-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solidFill>
                  <a:schemeClr val="bg1"/>
                </a:solidFill>
              </a:defRPr>
            </a:pPr>
            <a:r>
              <a:rPr lang="ru-RU" sz="1800" dirty="0">
                <a:solidFill>
                  <a:schemeClr val="bg1"/>
                </a:solidFill>
              </a:rPr>
              <a:t>Число посещений культурных </a:t>
            </a:r>
            <a:r>
              <a:rPr lang="ru-RU" sz="1800" dirty="0" smtClean="0">
                <a:solidFill>
                  <a:schemeClr val="bg1"/>
                </a:solidFill>
              </a:rPr>
              <a:t>мероприятий, </a:t>
            </a:r>
          </a:p>
          <a:p>
            <a:pPr>
              <a:defRPr sz="1800">
                <a:solidFill>
                  <a:schemeClr val="bg1"/>
                </a:solidFill>
              </a:defRPr>
            </a:pPr>
            <a:r>
              <a:rPr lang="ru-RU" sz="1800" dirty="0" smtClean="0">
                <a:solidFill>
                  <a:schemeClr val="bg1"/>
                </a:solidFill>
              </a:rPr>
              <a:t>млн. человек </a:t>
            </a:r>
            <a:endParaRPr lang="ru-RU" sz="18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3587394937152631"/>
          <c:y val="1.5764520271373181E-2"/>
        </c:manualLayout>
      </c:layout>
      <c:overlay val="1"/>
    </c:title>
    <c:autoTitleDeleted val="0"/>
    <c:view3D>
      <c:rotX val="20"/>
      <c:rotY val="20"/>
      <c:depthPercent val="100"/>
      <c:rAngAx val="1"/>
    </c:view3D>
    <c:floor>
      <c:thickness val="0"/>
      <c:spPr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  <c:spPr>
        <a:ln w="3175"/>
        <a:effectLst/>
      </c:spPr>
    </c:sideWall>
    <c:backWall>
      <c:thickness val="0"/>
      <c:spPr>
        <a:ln w="3175"/>
        <a:effectLst/>
      </c:spPr>
    </c:backWall>
    <c:plotArea>
      <c:layout>
        <c:manualLayout>
          <c:layoutTarget val="inner"/>
          <c:xMode val="edge"/>
          <c:yMode val="edge"/>
          <c:x val="2.7668876163518069E-2"/>
          <c:y val="0.15606671097847366"/>
          <c:w val="0.94468408244450353"/>
          <c:h val="0.7300899136244650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Плановые значения</c:v>
                </c:pt>
              </c:strCache>
            </c:strRef>
          </c:tx>
          <c:spPr>
            <a:solidFill>
              <a:schemeClr val="tx1"/>
            </a:solidFill>
            <a:ln w="28575"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 w="28575">
                <a:noFill/>
              </a:ln>
            </c:spPr>
          </c:dPt>
          <c:dLbls>
            <c:dLbl>
              <c:idx val="0"/>
              <c:layout>
                <c:manualLayout>
                  <c:x val="8.3586761504278687E-3"/>
                  <c:y val="-3.227098633821613E-2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>
                        <a:solidFill>
                          <a:schemeClr val="bg1"/>
                        </a:solidFill>
                      </a:rPr>
                      <a:t>15</a:t>
                    </a:r>
                    <a:r>
                      <a:rPr lang="en-US" sz="1600" b="1" dirty="0" smtClean="0">
                        <a:solidFill>
                          <a:schemeClr val="bg1"/>
                        </a:solidFill>
                      </a:rPr>
                      <a:t>,</a:t>
                    </a:r>
                    <a:r>
                      <a:rPr lang="ru-RU" sz="1600" b="1" dirty="0" smtClean="0">
                        <a:solidFill>
                          <a:schemeClr val="bg1"/>
                        </a:solidFill>
                      </a:rPr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415905260014428E-3"/>
                  <c:y val="-4.7846967825338024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>
                        <a:solidFill>
                          <a:schemeClr val="bg1"/>
                        </a:solidFill>
                      </a:rPr>
                      <a:t>16,5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7420060485610849E-3"/>
                  <c:y val="-3.0673093256669292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solidFill>
                          <a:schemeClr val="bg1"/>
                        </a:solidFill>
                      </a:rPr>
                      <a:t>16,5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365822881101858E-2"/>
                  <c:y val="-2.3004819942502037E-2"/>
                </c:manualLayout>
              </c:layout>
              <c:tx>
                <c:rich>
                  <a:bodyPr/>
                  <a:lstStyle/>
                  <a:p>
                    <a:r>
                      <a:rPr lang="ru-RU" sz="1600" smtClean="0">
                        <a:solidFill>
                          <a:schemeClr val="bg1"/>
                        </a:solidFill>
                      </a:rPr>
                      <a:t>28,5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1365822881101858E-2"/>
                  <c:y val="-1.7892637733057142E-2"/>
                </c:manualLayout>
              </c:layout>
              <c:tx>
                <c:rich>
                  <a:bodyPr/>
                  <a:lstStyle/>
                  <a:p>
                    <a:r>
                      <a:rPr lang="ru-RU" sz="1600" smtClean="0">
                        <a:solidFill>
                          <a:schemeClr val="bg1"/>
                        </a:solidFill>
                      </a:rPr>
                      <a:t>41,6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15.015515000000001</c:v>
                </c:pt>
                <c:pt idx="1">
                  <c:v>16.510294999999999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Фактические значения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1.4437726102323124E-2"/>
                  <c:y val="-4.5226280873203593E-2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>
                        <a:solidFill>
                          <a:schemeClr val="bg1"/>
                        </a:solidFill>
                      </a:rPr>
                      <a:t>16</a:t>
                    </a:r>
                    <a:r>
                      <a:rPr lang="en-US" sz="1600" b="1" dirty="0" smtClean="0">
                        <a:solidFill>
                          <a:schemeClr val="bg1"/>
                        </a:solidFill>
                      </a:rPr>
                      <a:t>,</a:t>
                    </a:r>
                    <a:r>
                      <a:rPr lang="ru-RU" sz="1600" b="1" dirty="0" smtClean="0">
                        <a:solidFill>
                          <a:schemeClr val="bg1"/>
                        </a:solidFill>
                      </a:rPr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881846295235719E-2"/>
                  <c:y val="-2.9539360293304361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solidFill>
                          <a:schemeClr val="bg1"/>
                        </a:solidFill>
                      </a:rPr>
                      <a:t>1</a:t>
                    </a:r>
                    <a:r>
                      <a:rPr lang="ru-RU" sz="1600" dirty="0" smtClean="0">
                        <a:solidFill>
                          <a:schemeClr val="bg1"/>
                        </a:solidFill>
                      </a:rPr>
                      <a:t>9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</a:rPr>
                      <a:t>,</a:t>
                    </a:r>
                    <a:r>
                      <a:rPr lang="ru-RU" sz="1600" dirty="0" smtClean="0">
                        <a:solidFill>
                          <a:schemeClr val="bg1"/>
                        </a:solidFill>
                      </a:rPr>
                      <a:t>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16.268647000000001</c:v>
                </c:pt>
                <c:pt idx="1">
                  <c:v>19.894977000000001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2"/>
        <c:gapDepth val="390"/>
        <c:shape val="cylinder"/>
        <c:axId val="131114496"/>
        <c:axId val="104618752"/>
        <c:axId val="0"/>
      </c:bar3DChart>
      <c:catAx>
        <c:axId val="131114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1"/>
                </a:solidFill>
              </a:defRPr>
            </a:pPr>
            <a:endParaRPr lang="ru-RU"/>
          </a:p>
        </c:txPr>
        <c:crossAx val="104618752"/>
        <c:crosses val="autoZero"/>
        <c:auto val="1"/>
        <c:lblAlgn val="ctr"/>
        <c:lblOffset val="100"/>
        <c:noMultiLvlLbl val="0"/>
      </c:catAx>
      <c:valAx>
        <c:axId val="1046187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1114496"/>
        <c:crosses val="autoZero"/>
        <c:crossBetween val="between"/>
      </c:valAx>
      <c:spPr>
        <a:ln w="28575">
          <a:noFill/>
        </a:ln>
        <a:effectLst>
          <a:innerShdw blurRad="63500" dist="50800" dir="13500000">
            <a:prstClr val="black">
              <a:alpha val="50000"/>
            </a:prstClr>
          </a:innerShdw>
        </a:effectLst>
      </c:spPr>
    </c:plotArea>
    <c:legend>
      <c:legendPos val="l"/>
      <c:legendEntry>
        <c:idx val="0"/>
        <c:txPr>
          <a:bodyPr/>
          <a:lstStyle/>
          <a:p>
            <a:pPr>
              <a:defRPr sz="1400" b="1" baseline="0"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 baseline="0">
                <a:solidFill>
                  <a:schemeClr val="bg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21675811950375276"/>
          <c:w val="0.28658191989355386"/>
          <c:h val="0.13802792639176337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400" b="1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 w="19050">
      <a:noFill/>
    </a:ln>
    <a:effectLst>
      <a:innerShdw blurRad="114300">
        <a:prstClr val="black"/>
      </a:innerShdw>
    </a:effectLst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5832134491068222"/>
          <c:y val="5.3488372093023255E-2"/>
          <c:w val="0.5117077083170869"/>
          <c:h val="0.9441860465116278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Lbls>
            <c:dLbl>
              <c:idx val="0"/>
              <c:layout>
                <c:manualLayout>
                  <c:x val="1.336750146133695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9</a:t>
                    </a:r>
                    <a:r>
                      <a:rPr lang="ru-RU" sz="1600" b="1" dirty="0" smtClean="0"/>
                      <a:t>0 000,00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5066332733607017E-3"/>
                  <c:y val="2.3201372365290749E-3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/>
                      <a:t>76 003,84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9701591005684686E-3"/>
                  <c:y val="-4.6402744730582347E-3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/>
                      <a:t>71 876,00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980438867688159E-2"/>
                  <c:y val="2.3255813953487517E-3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/>
                      <a:t>97</a:t>
                    </a:r>
                    <a:r>
                      <a:rPr lang="ru-RU" sz="1600" b="1" baseline="0" dirty="0" smtClean="0"/>
                      <a:t> 601,36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2916281629541681E-2"/>
                  <c:y val="2.3687897004563332E-3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/>
                      <a:t>179 721,62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9.605854919150749E-3"/>
                  <c:y val="2.3201372365290961E-3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/>
                      <a:t>613 047,06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1980438867688256E-2"/>
                  <c:y val="-4.6511627906976744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179</a:t>
                    </a:r>
                    <a:r>
                      <a:rPr lang="ru-RU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846,4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Укрепление материально-технической базы государственных учреждений и капитальный ремонт муниципальных учреждений культуры </c:v>
                </c:pt>
                <c:pt idx="1">
                  <c:v>Сохранение нематериального культурного наследия, поддержка самодеятельного народного творчества</c:v>
                </c:pt>
                <c:pt idx="2">
                  <c:v>Обеспечение сохранности, благоустройства и доступности парков </c:v>
                </c:pt>
                <c:pt idx="3">
                  <c:v>Библиотечное обслуживание и популяризация чтения </c:v>
                </c:pt>
                <c:pt idx="4">
                  <c:v>Развитие профессионального образования </c:v>
                </c:pt>
                <c:pt idx="5">
                  <c:v>Развитие профессионального искусства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90000</c:v>
                </c:pt>
                <c:pt idx="1">
                  <c:v>76003.839999999997</c:v>
                </c:pt>
                <c:pt idx="2">
                  <c:v>71876</c:v>
                </c:pt>
                <c:pt idx="3">
                  <c:v>97601.36</c:v>
                </c:pt>
                <c:pt idx="4">
                  <c:v>179721.62</c:v>
                </c:pt>
                <c:pt idx="5">
                  <c:v>613047.06000000006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dLbl>
              <c:idx val="0"/>
              <c:layout>
                <c:manualLayout>
                  <c:x val="9.6057409747487815E-3"/>
                  <c:y val="-2.3256243565208659E-3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/>
                      <a:t>97 607,36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1421012031389411E-3"/>
                  <c:y val="-2.3285508205164881E-3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/>
                      <a:t>73 011,99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5231791399705487E-3"/>
                  <c:y val="-9.2887796261039001E-3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/>
                      <a:t>69 200,00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9702730449704379E-3"/>
                  <c:y val="-6.9686423895749111E-3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/>
                      <a:t>98 276,87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5578478637133797E-2"/>
                  <c:y val="-2.3850681564319379E-3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/>
                      <a:t>171 190,34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6.9435439671567713E-3"/>
                  <c:y val="-9.2970103060916517E-3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/>
                      <a:t>642 980,04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0649278993500585E-2"/>
                  <c:y val="-1.1628090093389489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171</a:t>
                    </a:r>
                    <a:r>
                      <a:rPr lang="ru-RU" sz="1600" b="1" dirty="0" smtClean="0"/>
                      <a:t> </a:t>
                    </a:r>
                    <a:r>
                      <a:rPr lang="en-US" sz="1600" b="1" dirty="0" smtClean="0"/>
                      <a:t>127,3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Укрепление материально-технической базы государственных учреждений и капитальный ремонт муниципальных учреждений культуры </c:v>
                </c:pt>
                <c:pt idx="1">
                  <c:v>Сохранение нематериального культурного наследия, поддержка самодеятельного народного творчества</c:v>
                </c:pt>
                <c:pt idx="2">
                  <c:v>Обеспечение сохранности, благоустройства и доступности парков </c:v>
                </c:pt>
                <c:pt idx="3">
                  <c:v>Библиотечное обслуживание и популяризация чтения </c:v>
                </c:pt>
                <c:pt idx="4">
                  <c:v>Развитие профессионального образования </c:v>
                </c:pt>
                <c:pt idx="5">
                  <c:v>Развитие профессионального искусства 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97607.360000000001</c:v>
                </c:pt>
                <c:pt idx="1">
                  <c:v>73011.990000000005</c:v>
                </c:pt>
                <c:pt idx="2">
                  <c:v>69200</c:v>
                </c:pt>
                <c:pt idx="3">
                  <c:v>98276.87</c:v>
                </c:pt>
                <c:pt idx="4">
                  <c:v>171190.3</c:v>
                </c:pt>
                <c:pt idx="5">
                  <c:v>642980.04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2D050">
                <a:lumMod val="60000"/>
                <a:lumOff val="4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1.3023845144999949E-2"/>
                  <c:y val="-6.9686423895750811E-3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/>
                      <a:t>91 024,60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2354695249999719E-3"/>
                  <c:y val="-4.6457615930499407E-3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/>
                      <a:t>71 894,40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7883756199999768E-3"/>
                  <c:y val="-1.393728477914990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69 200,00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6824494855979976E-3"/>
                  <c:y val="-9.291523186099881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103 139,60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12965733499996E-2"/>
                  <c:y val="-6.968642389574911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179 846,40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0259314669999921E-2"/>
                  <c:y val="-1.626016557567479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595 764,56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Укрепление материально-технической базы государственных учреждений и капитальный ремонт муниципальных учреждений культуры </c:v>
                </c:pt>
                <c:pt idx="1">
                  <c:v>Сохранение нематериального культурного наследия, поддержка самодеятельного народного творчества</c:v>
                </c:pt>
                <c:pt idx="2">
                  <c:v>Обеспечение сохранности, благоустройства и доступности парков </c:v>
                </c:pt>
                <c:pt idx="3">
                  <c:v>Библиотечное обслуживание и популяризация чтения </c:v>
                </c:pt>
                <c:pt idx="4">
                  <c:v>Развитие профессионального образования </c:v>
                </c:pt>
                <c:pt idx="5">
                  <c:v>Развитие профессионального искусства 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91024.6</c:v>
                </c:pt>
                <c:pt idx="1">
                  <c:v>71894.399999999994</c:v>
                </c:pt>
                <c:pt idx="2">
                  <c:v>69200</c:v>
                </c:pt>
                <c:pt idx="3">
                  <c:v>103139.6</c:v>
                </c:pt>
                <c:pt idx="4">
                  <c:v>179846.39999999999</c:v>
                </c:pt>
                <c:pt idx="5">
                  <c:v>595764.56000000006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2"/>
        <c:gapDepth val="186"/>
        <c:shape val="cylinder"/>
        <c:axId val="173835776"/>
        <c:axId val="161746880"/>
        <c:axId val="0"/>
      </c:bar3DChart>
      <c:catAx>
        <c:axId val="17383577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 rot="0" vert="horz"/>
          <a:lstStyle/>
          <a:p>
            <a:pPr>
              <a:defRPr sz="1400" b="1"/>
            </a:pPr>
            <a:endParaRPr lang="ru-RU"/>
          </a:p>
        </c:txPr>
        <c:crossAx val="161746880"/>
        <c:crosses val="autoZero"/>
        <c:auto val="1"/>
        <c:lblAlgn val="ctr"/>
        <c:lblOffset val="100"/>
        <c:noMultiLvlLbl val="0"/>
      </c:catAx>
      <c:valAx>
        <c:axId val="161746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383577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842547523361451"/>
          <c:y val="0.29524747734230977"/>
          <c:w val="8.6740973609337066E-2"/>
          <c:h val="0.17934212723570417"/>
        </c:manualLayout>
      </c:layout>
      <c:overlay val="0"/>
      <c:spPr>
        <a:ln>
          <a:solidFill>
            <a:schemeClr val="bg1"/>
          </a:solidFill>
        </a:ln>
      </c:spPr>
    </c:legend>
    <c:plotVisOnly val="1"/>
    <c:dispBlanksAs val="gap"/>
    <c:showDLblsOverMax val="0"/>
  </c:chart>
  <c:spPr>
    <a:solidFill>
      <a:srgbClr val="FFFFFF"/>
    </a:solidFill>
  </c:spPr>
  <c:txPr>
    <a:bodyPr/>
    <a:lstStyle/>
    <a:p>
      <a:pPr>
        <a:defRPr sz="18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464476416794766E-2"/>
          <c:y val="0.13676038919652203"/>
          <c:w val="0.31911527134507822"/>
          <c:h val="0.6830186509491148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explosion val="9"/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23868112450315437"/>
                  <c:y val="-1.659968815725455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797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004,5</a:t>
                    </a:r>
                    <a:r>
                      <a:rPr lang="ru-RU" dirty="0" smtClean="0"/>
                      <a:t>0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453635546462547E-3"/>
                  <c:y val="8.68653482946339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66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383,76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4712088923085681E-2"/>
                  <c:y val="-1.458123426898926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26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530,4</a:t>
                    </a:r>
                    <a:r>
                      <a:rPr lang="ru-RU" dirty="0" smtClean="0"/>
                      <a:t>0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2319821607123017E-2"/>
                  <c:y val="6.1126989154050603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софинансирование дополнительных расходов местных бюджетов на сохранение целевых показателей повышения оплаты труда работников муниципальных учреждений культуры</c:v>
                </c:pt>
                <c:pt idx="1">
                  <c:v>капитальный ремонт объектов культуры</c:v>
                </c:pt>
                <c:pt idx="2">
                  <c:v>государственная поддержка отрасли культуры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797004.5</c:v>
                </c:pt>
                <c:pt idx="1">
                  <c:v>66383.759999999995</c:v>
                </c:pt>
                <c:pt idx="2">
                  <c:v>26530.400000000001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40136501226639665"/>
          <c:y val="5.3879734610384429E-2"/>
          <c:w val="0.59863498773360335"/>
          <c:h val="0.87495370884716517"/>
        </c:manualLayout>
      </c:layout>
      <c:overlay val="1"/>
      <c:txPr>
        <a:bodyPr/>
        <a:lstStyle/>
        <a:p>
          <a:pPr>
            <a:defRPr sz="180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189214624326198"/>
          <c:y val="0.21810648490037055"/>
          <c:w val="0.46628696288358717"/>
          <c:h val="0.4182088428083155"/>
        </c:manualLayout>
      </c:layout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accent6"/>
    </a:solidFill>
    <a:ln w="41275" cap="flat" cmpd="sng" algn="ctr">
      <a:noFill/>
      <a:prstDash val="solid"/>
    </a:ln>
    <a:effectLst/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685667618647222"/>
          <c:y val="0.29332280073455891"/>
          <c:w val="0.46375071552299402"/>
          <c:h val="0.43117717312455478"/>
        </c:manualLayout>
      </c:layout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accent6"/>
    </a:solidFill>
    <a:ln w="41275" cap="flat" cmpd="sng" algn="ctr">
      <a:noFill/>
      <a:prstDash val="solid"/>
    </a:ln>
    <a:effectLst/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600" b="1" dirty="0" smtClean="0"/>
                      <a:t>39,7</a:t>
                    </a:r>
                    <a:endParaRPr lang="ru-RU" sz="160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39.700000000000003</c:v>
                </c:pt>
                <c:pt idx="1">
                  <c:v>42.9</c:v>
                </c:pt>
                <c:pt idx="2">
                  <c:v>43.2</c:v>
                </c:pt>
                <c:pt idx="3">
                  <c:v>45.1</c:v>
                </c:pt>
                <c:pt idx="4">
                  <c:v>47.9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118912"/>
        <c:axId val="161789568"/>
      </c:barChart>
      <c:catAx>
        <c:axId val="8611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600" b="1"/>
            </a:pPr>
            <a:endParaRPr lang="ru-RU"/>
          </a:p>
        </c:txPr>
        <c:crossAx val="161789568"/>
        <c:crosses val="autoZero"/>
        <c:auto val="1"/>
        <c:lblAlgn val="ctr"/>
        <c:lblOffset val="100"/>
        <c:noMultiLvlLbl val="0"/>
      </c:catAx>
      <c:valAx>
        <c:axId val="1617895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crossAx val="8611891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975590176970329"/>
          <c:y val="6.1920308517908786E-2"/>
          <c:w val="0.5740981902719815"/>
          <c:h val="0.8702184114800032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Lbls>
            <c:dLbl>
              <c:idx val="0"/>
              <c:layout>
                <c:manualLayout>
                  <c:x val="2.1135524242186576E-2"/>
                  <c:y val="-9.992997411062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768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530161786398051E-2"/>
                  <c:y val="-2.068246625795782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604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924577148429473E-2"/>
                  <c:y val="-9.9929974110620698E-3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en-US" dirty="0" smtClean="0"/>
                      <a:t>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540</a:t>
                    </a:r>
                    <a:endParaRPr lang="en-US" dirty="0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513541532027458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3892004157363651E-2"/>
                  <c:y val="-4.64833769770770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3892004157363651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5297416166620335E-2"/>
                  <c:y val="-4.64833769770766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5297416166620335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2.5297416166620335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5768</c:v>
                </c:pt>
                <c:pt idx="1">
                  <c:v>5604</c:v>
                </c:pt>
                <c:pt idx="2" formatCode="#,##0">
                  <c:v>5540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379200"/>
        <c:axId val="104618176"/>
        <c:axId val="0"/>
      </c:bar3DChart>
      <c:catAx>
        <c:axId val="1313792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04618176"/>
        <c:crosses val="autoZero"/>
        <c:auto val="1"/>
        <c:lblAlgn val="ctr"/>
        <c:lblOffset val="100"/>
        <c:noMultiLvlLbl val="0"/>
      </c:catAx>
      <c:valAx>
        <c:axId val="104618176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313792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975590176970329"/>
          <c:y val="6.1920308517908786E-2"/>
          <c:w val="0.5740981902719815"/>
          <c:h val="0.8702184114800032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1135524242186576E-2"/>
                  <c:y val="-9.99299741106206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530161786398051E-2"/>
                  <c:y val="-2.0682466257957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924577148429473E-2"/>
                  <c:y val="-9.9929974110620698E-3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en-US" dirty="0" smtClean="0"/>
                      <a:t>114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013</a:t>
                    </a:r>
                    <a:endParaRPr lang="en-US" dirty="0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513541532027458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3892004157363651E-2"/>
                  <c:y val="-4.64833769770770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3892004157363651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5297416166620335E-2"/>
                  <c:y val="-4.64833769770766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5297416166620335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2.5297416166620335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120000</c:v>
                </c:pt>
                <c:pt idx="1">
                  <c:v>113489</c:v>
                </c:pt>
                <c:pt idx="2">
                  <c:v>114013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379712"/>
        <c:axId val="132156224"/>
        <c:axId val="0"/>
      </c:bar3DChart>
      <c:catAx>
        <c:axId val="1313797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32156224"/>
        <c:crosses val="autoZero"/>
        <c:auto val="1"/>
        <c:lblAlgn val="ctr"/>
        <c:lblOffset val="100"/>
        <c:noMultiLvlLbl val="0"/>
      </c:catAx>
      <c:valAx>
        <c:axId val="132156224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131379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975590176970329"/>
          <c:y val="6.1920308517908786E-2"/>
          <c:w val="0.5740981902719815"/>
          <c:h val="0.8702184114800032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1135524242186576E-2"/>
                  <c:y val="-9.992997411062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768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530161786398051E-2"/>
                  <c:y val="-2.068246625795782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604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924577148429473E-2"/>
                  <c:y val="-9.9929974110620698E-3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en-US" dirty="0" smtClean="0"/>
                      <a:t>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540</a:t>
                    </a:r>
                    <a:endParaRPr lang="en-US" dirty="0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513541532027458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3892004157363651E-2"/>
                  <c:y val="-4.64833769770770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3892004157363651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5297416166620335E-2"/>
                  <c:y val="-4.64833769770766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5297416166620335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2.5297416166620335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5768</c:v>
                </c:pt>
                <c:pt idx="1">
                  <c:v>5604</c:v>
                </c:pt>
                <c:pt idx="2" formatCode="#,##0">
                  <c:v>5540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389440"/>
        <c:axId val="132157952"/>
        <c:axId val="0"/>
      </c:bar3DChart>
      <c:catAx>
        <c:axId val="131389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32157952"/>
        <c:crosses val="autoZero"/>
        <c:auto val="1"/>
        <c:lblAlgn val="ctr"/>
        <c:lblOffset val="100"/>
        <c:noMultiLvlLbl val="0"/>
      </c:catAx>
      <c:valAx>
        <c:axId val="132157952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31389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975590176970329"/>
          <c:y val="6.1920308517908786E-2"/>
          <c:w val="0.5740981902719815"/>
          <c:h val="0.8702184114800032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1135524242186576E-2"/>
                  <c:y val="-9.992997411062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322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530161786398051E-2"/>
                  <c:y val="-2.068246625795782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228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924577148429473E-2"/>
                  <c:y val="-9.9929974110620698E-3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en-US" dirty="0" smtClean="0"/>
                      <a:t>22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190</a:t>
                    </a:r>
                    <a:endParaRPr lang="en-US" dirty="0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513541532027458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3892004157363651E-2"/>
                  <c:y val="-4.64833769770770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3892004157363651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5297416166620335E-2"/>
                  <c:y val="-4.64833769770766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5297416166620335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2.5297416166620335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23322</c:v>
                </c:pt>
                <c:pt idx="1">
                  <c:v>22228</c:v>
                </c:pt>
                <c:pt idx="2" formatCode="#,##0">
                  <c:v>22190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5872128"/>
        <c:axId val="132159680"/>
        <c:axId val="0"/>
      </c:bar3DChart>
      <c:catAx>
        <c:axId val="165872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32159680"/>
        <c:crosses val="autoZero"/>
        <c:auto val="1"/>
        <c:lblAlgn val="ctr"/>
        <c:lblOffset val="100"/>
        <c:noMultiLvlLbl val="0"/>
      </c:catAx>
      <c:valAx>
        <c:axId val="132159680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65872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sz="1800">
                <a:solidFill>
                  <a:schemeClr val="bg1"/>
                </a:solidFill>
              </a:defRPr>
            </a:pPr>
            <a:r>
              <a:rPr lang="ru-RU" sz="1800" dirty="0">
                <a:solidFill>
                  <a:schemeClr val="bg1"/>
                </a:solidFill>
              </a:rPr>
              <a:t>Охват населения </a:t>
            </a:r>
            <a:r>
              <a:rPr lang="ru-RU" sz="1800" dirty="0" smtClean="0">
                <a:solidFill>
                  <a:schemeClr val="bg1"/>
                </a:solidFill>
              </a:rPr>
              <a:t>библиотечными услугами </a:t>
            </a:r>
            <a:endParaRPr lang="ru-RU" sz="1800" dirty="0">
              <a:solidFill>
                <a:schemeClr val="bg1"/>
              </a:solidFill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3.3260875258622945E-2"/>
          <c:y val="0.26726147655734622"/>
          <c:w val="0.93347824948275415"/>
          <c:h val="0.563441579181454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tx1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1"/>
              </a:solidFill>
            </c:spPr>
          </c:dPt>
          <c:dLbls>
            <c:dLbl>
              <c:idx val="0"/>
              <c:layout>
                <c:manualLayout>
                  <c:x val="2.7213443393418774E-2"/>
                  <c:y val="-3.004665512118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166011528214602E-2"/>
                  <c:y val="-3.58617231178864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142295595612406E-2"/>
                  <c:y val="-3.0046655121180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0%</c:formatCode>
                <c:ptCount val="3"/>
                <c:pt idx="0">
                  <c:v>0.24990000000000001</c:v>
                </c:pt>
                <c:pt idx="1">
                  <c:v>0.28999999999999998</c:v>
                </c:pt>
                <c:pt idx="2">
                  <c:v>0.30299999999999999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31387392"/>
        <c:axId val="133244032"/>
        <c:axId val="0"/>
      </c:bar3DChart>
      <c:catAx>
        <c:axId val="131387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1"/>
                </a:solidFill>
              </a:defRPr>
            </a:pPr>
            <a:endParaRPr lang="ru-RU"/>
          </a:p>
        </c:txPr>
        <c:crossAx val="133244032"/>
        <c:crosses val="autoZero"/>
        <c:auto val="1"/>
        <c:lblAlgn val="ctr"/>
        <c:lblOffset val="100"/>
        <c:noMultiLvlLbl val="0"/>
      </c:catAx>
      <c:valAx>
        <c:axId val="13324403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313873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bg1">
          <a:lumMod val="50000"/>
        </a:schemeClr>
      </a:solidFill>
    </a:ln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sz="1800">
                <a:solidFill>
                  <a:schemeClr val="bg1"/>
                </a:solidFill>
              </a:defRPr>
            </a:pPr>
            <a:r>
              <a:rPr lang="ru-RU" sz="1800" dirty="0" smtClean="0">
                <a:solidFill>
                  <a:schemeClr val="bg1"/>
                </a:solidFill>
              </a:rPr>
              <a:t>Число </a:t>
            </a:r>
            <a:r>
              <a:rPr lang="ru-RU" sz="1800" dirty="0">
                <a:solidFill>
                  <a:schemeClr val="bg1"/>
                </a:solidFill>
              </a:rPr>
              <a:t>пользователей общедоступных </a:t>
            </a:r>
            <a:r>
              <a:rPr lang="ru-RU" sz="1800" dirty="0" smtClean="0">
                <a:solidFill>
                  <a:schemeClr val="bg1"/>
                </a:solidFill>
              </a:rPr>
              <a:t>библиотек</a:t>
            </a:r>
            <a:endParaRPr lang="ru-RU" sz="18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0909036641036569"/>
          <c:y val="2.3833803046826998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36807987518295E-2"/>
          <c:y val="0.26873440488594358"/>
          <c:w val="0.94233269572301948"/>
          <c:h val="0.56769968501998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7.8562124337231455E-3"/>
                  <c:y val="-6.0446798428292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379898207767575E-2"/>
                  <c:y val="-1.563885191894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23086484754512E-2"/>
                  <c:y val="-2.1633650682803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0.00</c:formatCode>
                <c:ptCount val="3"/>
                <c:pt idx="0">
                  <c:v>453.7</c:v>
                </c:pt>
                <c:pt idx="1">
                  <c:v>538.4</c:v>
                </c:pt>
                <c:pt idx="2">
                  <c:v>579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64"/>
        <c:gapDepth val="52"/>
        <c:shape val="cylinder"/>
        <c:axId val="166799360"/>
        <c:axId val="133245760"/>
        <c:axId val="0"/>
      </c:bar3DChart>
      <c:catAx>
        <c:axId val="166799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1"/>
                </a:solidFill>
              </a:defRPr>
            </a:pPr>
            <a:endParaRPr lang="ru-RU"/>
          </a:p>
        </c:txPr>
        <c:crossAx val="133245760"/>
        <c:crosses val="autoZero"/>
        <c:auto val="1"/>
        <c:lblAlgn val="ctr"/>
        <c:lblOffset val="100"/>
        <c:noMultiLvlLbl val="0"/>
      </c:catAx>
      <c:valAx>
        <c:axId val="133245760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1667993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bg1">
          <a:lumMod val="50000"/>
        </a:schemeClr>
      </a:solidFill>
    </a:ln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975590176970329"/>
          <c:y val="6.1920308517908786E-2"/>
          <c:w val="0.5740981902719815"/>
          <c:h val="0.8702184114800032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Lbls>
            <c:dLbl>
              <c:idx val="0"/>
              <c:layout>
                <c:manualLayout>
                  <c:x val="2.1135524242186576E-2"/>
                  <c:y val="-9.9929974110620698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2 114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530161786398051E-2"/>
                  <c:y val="-2.0682466257957822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1 829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924577148429473E-2"/>
                  <c:y val="-9.9929974110620698E-3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/>
                      <a:t>1 072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513541532027458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3892004157363651E-2"/>
                  <c:y val="-4.64833769770770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3892004157363651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5297416166620335E-2"/>
                  <c:y val="-4.64833769770766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5297416166620335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2.5297416166620335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2114</c:v>
                </c:pt>
                <c:pt idx="1">
                  <c:v>1829</c:v>
                </c:pt>
                <c:pt idx="2" formatCode="#,##0">
                  <c:v>1072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724800"/>
        <c:axId val="133248640"/>
        <c:axId val="0"/>
      </c:bar3DChart>
      <c:catAx>
        <c:axId val="1317248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3248640"/>
        <c:crosses val="autoZero"/>
        <c:auto val="1"/>
        <c:lblAlgn val="ctr"/>
        <c:lblOffset val="100"/>
        <c:noMultiLvlLbl val="0"/>
      </c:catAx>
      <c:valAx>
        <c:axId val="133248640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31724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975590176970329"/>
          <c:y val="6.1920308517908786E-2"/>
          <c:w val="0.5740981902719815"/>
          <c:h val="0.8702184114800032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1135524242186576E-2"/>
                  <c:y val="-9.99299741106206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530161786398051E-2"/>
                  <c:y val="-2.0682466257957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924577148429473E-2"/>
                  <c:y val="-9.9929974110620698E-3"/>
                </c:manualLayout>
              </c:layout>
              <c:tx>
                <c:rich>
                  <a:bodyPr/>
                  <a:lstStyle/>
                  <a:p>
                    <a:pPr>
                      <a:defRPr sz="1800" b="1"/>
                    </a:pPr>
                    <a:r>
                      <a:rPr lang="en-US" sz="1800" b="1"/>
                      <a:t>149 400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513541532027458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3892004157363651E-2"/>
                  <c:y val="-4.64833769770770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3892004157363651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5297416166620335E-2"/>
                  <c:y val="-4.64833769770766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5297416166620335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2.5297416166620335E-2"/>
                  <c:y val="-4.6483376977076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#,##0</c:formatCode>
                <c:ptCount val="3"/>
                <c:pt idx="0">
                  <c:v>427300</c:v>
                </c:pt>
                <c:pt idx="1">
                  <c:v>303200</c:v>
                </c:pt>
                <c:pt idx="2">
                  <c:v>149400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3435904"/>
        <c:axId val="133250368"/>
        <c:axId val="0"/>
      </c:bar3DChart>
      <c:catAx>
        <c:axId val="133435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3250368"/>
        <c:crosses val="autoZero"/>
        <c:auto val="1"/>
        <c:lblAlgn val="ctr"/>
        <c:lblOffset val="100"/>
        <c:noMultiLvlLbl val="0"/>
      </c:catAx>
      <c:valAx>
        <c:axId val="133250368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1334359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/>
            </a:lvl1pPr>
          </a:lstStyle>
          <a:p>
            <a:fld id="{E475DA14-8AAE-4F23-A345-C70AE5C40927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2" tIns="45496" rIns="90992" bIns="4549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0992" tIns="45496" rIns="90992" bIns="4549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8055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8055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/>
            </a:lvl1pPr>
          </a:lstStyle>
          <a:p>
            <a:fld id="{F396CFF2-11DC-48A8-8805-F73C40A5A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41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CFF2-11DC-48A8-8805-F73C40A5A27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289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D829-618D-4DC6-B005-D5C8CA7DF2FA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5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5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24CC88-234F-49AA-A541-C48C4C07EE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D829-618D-4DC6-B005-D5C8CA7DF2FA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CC88-234F-49AA-A541-C48C4C07EE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D829-618D-4DC6-B005-D5C8CA7DF2FA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CC88-234F-49AA-A541-C48C4C07EE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D829-618D-4DC6-B005-D5C8CA7DF2FA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CC88-234F-49AA-A541-C48C4C07EE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1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D829-618D-4DC6-B005-D5C8CA7DF2FA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24CC88-234F-49AA-A541-C48C4C07EEA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1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1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D829-618D-4DC6-B005-D5C8CA7DF2FA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CC88-234F-49AA-A541-C48C4C07EE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D829-618D-4DC6-B005-D5C8CA7DF2FA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CC88-234F-49AA-A541-C48C4C07EE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D829-618D-4DC6-B005-D5C8CA7DF2FA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CC88-234F-49AA-A541-C48C4C07EE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D829-618D-4DC6-B005-D5C8CA7DF2FA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CC88-234F-49AA-A541-C48C4C07EE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1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D829-618D-4DC6-B005-D5C8CA7DF2FA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CC88-234F-49AA-A541-C48C4C07EEA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5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D829-618D-4DC6-B005-D5C8CA7DF2FA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24CC88-234F-49AA-A541-C48C4C07EEA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5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1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6F2D829-618D-4DC6-B005-D5C8CA7DF2FA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8" y="5885498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E424CC88-234F-49AA-A541-C48C4C07EEA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1.wdp"/><Relationship Id="rId9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1.png"/><Relationship Id="rId7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3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chart" Target="../charts/char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2657"/>
            <a:ext cx="1296144" cy="1574156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755576" y="3765036"/>
            <a:ext cx="7848872" cy="67207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1335704" y="6093296"/>
            <a:ext cx="6472592" cy="84009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апреля 2023 года</a:t>
            </a: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Усадьба Марьино</a:t>
            </a:r>
            <a:endParaRPr lang="ru-RU" sz="2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73496" y="2132855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pc="-5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Расширенное заседание коллегии </a:t>
            </a:r>
            <a:endParaRPr lang="ru-RU" sz="2400" spc="-5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spc="-5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комитета </a:t>
            </a:r>
            <a:r>
              <a:rPr lang="ru-RU" sz="2400" spc="-5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культуре и туризму Ленинградской области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08520" y="3356992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spc="-5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 итогах работы комитета по культуре и туризму </a:t>
            </a:r>
            <a:r>
              <a:rPr lang="ru-RU" sz="2800" spc="-5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Ленинградской области </a:t>
            </a:r>
            <a:r>
              <a:rPr lang="ru-RU" sz="2800" spc="-5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2022 году.</a:t>
            </a:r>
          </a:p>
          <a:p>
            <a:pPr algn="ctr"/>
            <a:r>
              <a:rPr lang="ru-RU" sz="2800" spc="-5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Задачи и перспективы развития отрасли культуры и туризма  </a:t>
            </a:r>
            <a:r>
              <a:rPr lang="ru-RU" sz="2800" spc="-5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800" spc="-5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sz="2800" spc="-5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</a:t>
            </a:r>
          </a:p>
        </p:txBody>
      </p:sp>
    </p:spTree>
    <p:extLst>
      <p:ext uri="{BB962C8B-B14F-4D97-AF65-F5344CB8AC3E}">
        <p14:creationId xmlns:p14="http://schemas.microsoft.com/office/powerpoint/2010/main" val="38445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819" y="764704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52523" y="676350"/>
            <a:ext cx="9037315" cy="612000"/>
          </a:xfrm>
        </p:spPr>
        <p:txBody>
          <a:bodyPr>
            <a:noAutofit/>
          </a:bodyPr>
          <a:lstStyle/>
          <a:p>
            <a:pPr algn="ctr"/>
            <a:r>
              <a:rPr lang="ru-RU" sz="2000" b="1" spc="-5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</a:t>
            </a:r>
            <a:r>
              <a:rPr lang="ru-RU" sz="2000" b="1" spc="-5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ОТРАСЛИ</a:t>
            </a:r>
            <a:endParaRPr lang="ru-RU" sz="2000" b="1" spc="-5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825885248"/>
              </p:ext>
            </p:extLst>
          </p:nvPr>
        </p:nvGraphicFramePr>
        <p:xfrm>
          <a:off x="18567" y="1916832"/>
          <a:ext cx="4391669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1413690"/>
            <a:ext cx="8820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из федерального бюджета: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39072" y="2060848"/>
            <a:ext cx="36407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251 882,20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032377802"/>
              </p:ext>
            </p:extLst>
          </p:nvPr>
        </p:nvGraphicFramePr>
        <p:xfrm>
          <a:off x="4410237" y="1917279"/>
          <a:ext cx="455261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1" y="1962150"/>
            <a:ext cx="88011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2650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Graphic spid="8" grpId="0">
        <p:bldAsOne/>
      </p:bldGraphic>
      <p:bldP spid="10" grpId="0"/>
      <p:bldP spid="9" grpId="0" build="p"/>
      <p:bldGraphic spid="1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819" y="764704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819" y="944792"/>
            <a:ext cx="9037315" cy="3239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spc="-5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ОТРАСЛИ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2" y="1412776"/>
            <a:ext cx="8576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Указа Президента Российской Федерации от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мая 2012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597 «О мероприятиях по реализации государственной социальной политики»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7867" y="2276872"/>
            <a:ext cx="834662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заработной платы работников учреждений культуры,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103466721"/>
              </p:ext>
            </p:extLst>
          </p:nvPr>
        </p:nvGraphicFramePr>
        <p:xfrm>
          <a:off x="397866" y="2708920"/>
          <a:ext cx="8346629" cy="3867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3553312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/>
      <p:bldP spid="3" grpId="0"/>
      <p:bldP spid="11" grpId="0"/>
      <p:bldGraphic spid="1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819" y="764704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03648" y="764704"/>
            <a:ext cx="6408712" cy="512490"/>
          </a:xfrm>
        </p:spPr>
        <p:txBody>
          <a:bodyPr>
            <a:noAutofit/>
          </a:bodyPr>
          <a:lstStyle/>
          <a:p>
            <a:pPr algn="ctr"/>
            <a:r>
              <a:rPr lang="ru-RU" sz="2400" b="1" spc="-5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«Культура»</a:t>
            </a:r>
            <a:endParaRPr lang="ru-RU" sz="2400" b="1" spc="-5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82" y="4167788"/>
            <a:ext cx="4622797" cy="2526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5" y="3826554"/>
            <a:ext cx="4338041" cy="3013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2" y="1378614"/>
            <a:ext cx="4174925" cy="2789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56" y="1378614"/>
            <a:ext cx="4824534" cy="3166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Национальный проект «Культура»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3596" y1="55973" x2="18447" y2="22077"/>
                        <a14:foregroundMark x1="83284" y1="79569" x2="39806" y2="25791"/>
                        <a14:foregroundMark x1="22879" y1="53778" x2="52343" y2="36091"/>
                        <a14:foregroundMark x1="22119" y1="41241" x2="55298" y2="53778"/>
                        <a14:foregroundMark x1="25834" y1="39046" x2="52343" y2="39764"/>
                        <a14:foregroundMark x1="25074" y1="54496" x2="57493" y2="54496"/>
                        <a14:foregroundMark x1="22119" y1="55973" x2="78852" y2="76615"/>
                        <a14:foregroundMark x1="25074" y1="53018" x2="65597" y2="57450"/>
                        <a14:foregroundMark x1="30224" y1="56733" x2="62642" y2="61883"/>
                        <a14:foregroundMark x1="25074" y1="27269" x2="63402" y2="27269"/>
                        <a14:foregroundMark x1="23596" y1="34614" x2="61925" y2="30941"/>
                        <a14:foregroundMark x1="81807" y1="69228" x2="67792" y2="27986"/>
                        <a14:foregroundMark x1="78852" y1="68510" x2="65597" y2="27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-178032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0048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819" y="764704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03648" y="764704"/>
            <a:ext cx="6408712" cy="512490"/>
          </a:xfrm>
        </p:spPr>
        <p:txBody>
          <a:bodyPr>
            <a:noAutofit/>
          </a:bodyPr>
          <a:lstStyle/>
          <a:p>
            <a:pPr algn="ctr"/>
            <a:r>
              <a:rPr lang="ru-RU" sz="2400" b="1" spc="-5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«Культура»</a:t>
            </a:r>
            <a:endParaRPr lang="ru-RU" sz="2400" b="1" spc="-5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Национальный проект «Культура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3596" y1="55973" x2="18447" y2="22077"/>
                        <a14:foregroundMark x1="83284" y1="79569" x2="39806" y2="25791"/>
                        <a14:foregroundMark x1="22879" y1="53778" x2="52343" y2="36091"/>
                        <a14:foregroundMark x1="22119" y1="41241" x2="55298" y2="53778"/>
                        <a14:foregroundMark x1="25834" y1="39046" x2="52343" y2="39764"/>
                        <a14:foregroundMark x1="25074" y1="54496" x2="57493" y2="54496"/>
                        <a14:foregroundMark x1="22119" y1="55973" x2="78852" y2="76615"/>
                        <a14:foregroundMark x1="25074" y1="53018" x2="65597" y2="57450"/>
                        <a14:foregroundMark x1="30224" y1="56733" x2="62642" y2="61883"/>
                        <a14:foregroundMark x1="25074" y1="27269" x2="63402" y2="27269"/>
                        <a14:foregroundMark x1="23596" y1="34614" x2="61925" y2="30941"/>
                        <a14:foregroundMark x1="81807" y1="69228" x2="67792" y2="27986"/>
                        <a14:foregroundMark x1="78852" y1="68510" x2="65597" y2="27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34" y="-178032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49" y="3818438"/>
            <a:ext cx="2509317" cy="3032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376" y="1360333"/>
            <a:ext cx="5243586" cy="3089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19" y="3895180"/>
            <a:ext cx="4490085" cy="3006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46" y="1409425"/>
            <a:ext cx="4407422" cy="2660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69" y="3691328"/>
            <a:ext cx="2621793" cy="3210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883067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819" y="764704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03648" y="764704"/>
            <a:ext cx="6408712" cy="512490"/>
          </a:xfrm>
        </p:spPr>
        <p:txBody>
          <a:bodyPr>
            <a:noAutofit/>
          </a:bodyPr>
          <a:lstStyle/>
          <a:p>
            <a:pPr algn="ctr"/>
            <a:r>
              <a:rPr lang="ru-RU" sz="2400" b="1" spc="-5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«Культура»</a:t>
            </a:r>
            <a:endParaRPr lang="ru-RU" sz="2400" b="1" spc="-5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Национальный проект «Культура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3596" y1="55973" x2="18447" y2="22077"/>
                        <a14:foregroundMark x1="83284" y1="79569" x2="39806" y2="25791"/>
                        <a14:foregroundMark x1="22879" y1="53778" x2="52343" y2="36091"/>
                        <a14:foregroundMark x1="22119" y1="41241" x2="55298" y2="53778"/>
                        <a14:foregroundMark x1="25834" y1="39046" x2="52343" y2="39764"/>
                        <a14:foregroundMark x1="25074" y1="54496" x2="57493" y2="54496"/>
                        <a14:foregroundMark x1="22119" y1="55973" x2="78852" y2="76615"/>
                        <a14:foregroundMark x1="25074" y1="53018" x2="65597" y2="57450"/>
                        <a14:foregroundMark x1="30224" y1="56733" x2="62642" y2="61883"/>
                        <a14:foregroundMark x1="25074" y1="27269" x2="63402" y2="27269"/>
                        <a14:foregroundMark x1="23596" y1="34614" x2="61925" y2="30941"/>
                        <a14:foregroundMark x1="81807" y1="69228" x2="67792" y2="27986"/>
                        <a14:foregroundMark x1="78852" y1="68510" x2="65597" y2="27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34" y="-178032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13" y="1376704"/>
            <a:ext cx="476824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18716"/>
            <a:ext cx="4143554" cy="2614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952" y="3568896"/>
            <a:ext cx="5593010" cy="3289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U:\КОМИТЕТ ПО КУЛЬТУРЕ ЛО\Коллегия 2023 Фото. Описание слайдов\Коллегия. Фото\12.Хоровой фестиваль в Ивангороде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717032"/>
            <a:ext cx="4709153" cy="314096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16516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819" y="764704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03648" y="764704"/>
            <a:ext cx="6408712" cy="512490"/>
          </a:xfrm>
        </p:spPr>
        <p:txBody>
          <a:bodyPr>
            <a:noAutofit/>
          </a:bodyPr>
          <a:lstStyle/>
          <a:p>
            <a:pPr algn="ctr"/>
            <a:r>
              <a:rPr lang="ru-RU" sz="2400" b="1" spc="-5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инфраструктуры отрасли</a:t>
            </a:r>
            <a:endParaRPr lang="ru-RU" sz="2400" b="1" spc="-5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6512" y="2492310"/>
            <a:ext cx="478035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9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 </a:t>
            </a:r>
            <a:r>
              <a:rPr lang="ru-RU" sz="19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«Дворец культуры г</a:t>
            </a:r>
            <a:r>
              <a:rPr lang="ru-RU" sz="19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Пикалево»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9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«Ефимовский культурно-досуговый центр»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9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«ДК им Н.М. Чекалова»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9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МКУК «Центральная межпоселенческая библиотека»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9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МКУК «</a:t>
            </a:r>
            <a:r>
              <a:rPr lang="ru-RU" sz="19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Лужская</a:t>
            </a:r>
            <a:r>
              <a:rPr lang="ru-RU" sz="19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межпоселенческая районная библиотека»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9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МКУК «Приозерский культурный центр «Карнавал»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9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 «Тихвинский районный дом культуры»</a:t>
            </a:r>
          </a:p>
        </p:txBody>
      </p:sp>
      <p:pic>
        <p:nvPicPr>
          <p:cNvPr id="1026" name="Picture 2" descr="U:\КОМИТЕТ ПО КУЛЬТУРЕ ЛО\ОТДЕЛ ПЛАНИРОВАНИЯ\04 - Капитальный ремонт\2022\02 ОПЛАТА\187 Пикалево\11 381 518,74\ФОТООТЧЕТ\ФОТООТЧЕТ\PHOTO-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5527">
            <a:off x="4644008" y="2708920"/>
            <a:ext cx="4480498" cy="25202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64" y="1630541"/>
            <a:ext cx="89568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при участии бюджета Ленинградской области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капитальному ремонту на семи объектах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культуры: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16764" y="5256457"/>
            <a:ext cx="3559692" cy="332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  <a:buClr>
                <a:srgbClr val="C00000"/>
              </a:buClr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 «Дворец культуры г. Пикалево»</a:t>
            </a:r>
          </a:p>
        </p:txBody>
      </p:sp>
    </p:spTree>
    <p:extLst>
      <p:ext uri="{BB962C8B-B14F-4D97-AF65-F5344CB8AC3E}">
        <p14:creationId xmlns:p14="http://schemas.microsoft.com/office/powerpoint/2010/main" val="27577620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P spid="12" grpId="0" build="p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819" y="764704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03648" y="764704"/>
            <a:ext cx="6408712" cy="512490"/>
          </a:xfrm>
        </p:spPr>
        <p:txBody>
          <a:bodyPr>
            <a:noAutofit/>
          </a:bodyPr>
          <a:lstStyle/>
          <a:p>
            <a:pPr algn="ctr"/>
            <a:r>
              <a:rPr lang="ru-RU" sz="2400" b="1" spc="-5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инфраструктуры отрасли</a:t>
            </a:r>
            <a:endParaRPr lang="ru-RU" sz="2400" b="1" spc="-5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496" y="3991123"/>
            <a:ext cx="463387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Дома культуры </a:t>
            </a:r>
            <a:b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г. Приморск Выборгского района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Культурно-досугового центра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Новое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Девяткино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Всеволожского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культурно-досугового центра (II этап) в пос. Тайцы Гатчинского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819" y="1558533"/>
            <a:ext cx="90373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реконструкции и строительству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объектов культуры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5877272"/>
            <a:ext cx="41116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Лодейнопольского детского центра эстетического развития</a:t>
            </a:r>
          </a:p>
        </p:txBody>
      </p:sp>
      <p:pic>
        <p:nvPicPr>
          <p:cNvPr id="3074" name="Picture 2" descr="U:\КОМИТЕТ ПО КУЛЬТУРЕ ЛО\ОТДЕЛ ПЛАНИРОВАНИЯ\00 - Персональные папки\Волошина\01 - Презентации\Объекты\Лодейное Поле\План 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90" b="90000" l="10402" r="88371">
                        <a14:foregroundMark x1="34442" y1="45344" x2="34866" y2="69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7" r="11427" b="8336"/>
          <a:stretch/>
        </p:blipFill>
        <p:spPr bwMode="auto">
          <a:xfrm>
            <a:off x="4716016" y="3794718"/>
            <a:ext cx="4290342" cy="215456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116" y="2311712"/>
            <a:ext cx="88623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Лодейнопольского детского центра эстетического развития (в соответствии с национальным проектом «Культура»)</a:t>
            </a:r>
          </a:p>
          <a:p>
            <a:pPr marL="342900" indent="-342900" algn="just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здания начальной школы под детскую школу искусств и городскую библиотеку в г. Никольское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Тосненского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marL="342900" indent="-342900" algn="just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Дома культуры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пос. Красный Бор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Тосненского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16537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P spid="9" grpId="0" build="p"/>
      <p:bldP spid="10" grpId="0"/>
      <p:bldP spid="12" grpId="0"/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819" y="764704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-819" y="631777"/>
            <a:ext cx="9037315" cy="612000"/>
          </a:xfrm>
        </p:spPr>
        <p:txBody>
          <a:bodyPr>
            <a:noAutofit/>
          </a:bodyPr>
          <a:lstStyle/>
          <a:p>
            <a:pPr algn="ctr"/>
            <a:r>
              <a:rPr lang="ru-RU" sz="2000" b="1" spc="-5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культурного наследия народов России</a:t>
            </a:r>
            <a:endParaRPr lang="ru-RU" sz="2000" b="1" spc="-5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87" y="1368376"/>
            <a:ext cx="4907194" cy="3271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81" y="3958245"/>
            <a:ext cx="4390587" cy="2925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3904545"/>
            <a:ext cx="4540641" cy="2944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" y="1413466"/>
            <a:ext cx="4505116" cy="2951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532225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819" y="764704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-819" y="631777"/>
            <a:ext cx="9037315" cy="612000"/>
          </a:xfrm>
        </p:spPr>
        <p:txBody>
          <a:bodyPr>
            <a:noAutofit/>
          </a:bodyPr>
          <a:lstStyle/>
          <a:p>
            <a:pPr algn="ctr"/>
            <a:r>
              <a:rPr lang="ru-RU" sz="2000" b="1" spc="-5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культурного наследия народов России</a:t>
            </a:r>
            <a:endParaRPr lang="ru-RU" sz="2000" b="1" spc="-5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178" y="1260376"/>
            <a:ext cx="4675441" cy="3118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12" y="3717032"/>
            <a:ext cx="5168985" cy="3141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44" y="4044655"/>
            <a:ext cx="4246908" cy="2718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1" y="1376704"/>
            <a:ext cx="4513224" cy="2538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13993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819" y="764704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-819" y="631777"/>
            <a:ext cx="9037315" cy="612000"/>
          </a:xfrm>
        </p:spPr>
        <p:txBody>
          <a:bodyPr>
            <a:noAutofit/>
          </a:bodyPr>
          <a:lstStyle/>
          <a:p>
            <a:pPr algn="ctr"/>
            <a:r>
              <a:rPr lang="ru-RU" sz="2000" b="1" spc="-5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культурного наследия</a:t>
            </a:r>
            <a:endParaRPr lang="ru-RU" sz="2000" b="1" spc="-5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" b="-1"/>
          <a:stretch/>
        </p:blipFill>
        <p:spPr>
          <a:xfrm>
            <a:off x="1259632" y="3325804"/>
            <a:ext cx="4752528" cy="3532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U:\КОМИТЕТ ПО КУЛЬТУРЕ ЛО\Коллегия 2023 Фото. Описание слайдов\Коллегия. Фото\18.Дни Ленинградской области в Совете Федерации.jf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08285"/>
            <a:ext cx="4698159" cy="313210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98"/>
          <a:stretch/>
        </p:blipFill>
        <p:spPr>
          <a:xfrm>
            <a:off x="251522" y="1347461"/>
            <a:ext cx="4460197" cy="3347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923334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6866" y="2497976"/>
            <a:ext cx="81502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500" dirty="0">
                <a:solidFill>
                  <a:schemeClr val="bg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Культура призвана служить добру, красоте, гармонии, размышлять над порой очень противоречивыми вопросами жизни и главное – не разрушать общество, </a:t>
            </a:r>
            <a:r>
              <a:rPr lang="ru-RU" sz="2500" dirty="0" smtClean="0">
                <a:solidFill>
                  <a:schemeClr val="bg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500" dirty="0" smtClean="0">
                <a:solidFill>
                  <a:schemeClr val="bg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500" dirty="0" smtClean="0">
                <a:solidFill>
                  <a:schemeClr val="bg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а </a:t>
            </a:r>
            <a:r>
              <a:rPr lang="ru-RU" sz="2500" dirty="0">
                <a:solidFill>
                  <a:schemeClr val="bg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пробуждать лучшие человеческие качества.</a:t>
            </a:r>
            <a:endParaRPr lang="ru-RU" sz="2500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36004" y="764704"/>
            <a:ext cx="9144000" cy="7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4391393"/>
            <a:ext cx="7992888" cy="4571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084168" y="4725144"/>
            <a:ext cx="230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 Путин</a:t>
            </a:r>
          </a:p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февраля 2023 года </a:t>
            </a:r>
            <a:endParaRPr lang="ru-RU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1834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819" y="764704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819" y="944792"/>
            <a:ext cx="9037315" cy="3239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spc="-5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культурного наследия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385113"/>
            <a:ext cx="87202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20 октября 2022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402-ФЗ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нематериальном этнокультурном достоянии»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33" y="2093742"/>
            <a:ext cx="6917335" cy="4739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094007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819" y="764704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819" y="944792"/>
            <a:ext cx="9037315" cy="3239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spc="-5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 2023 год</a:t>
            </a:r>
            <a:endParaRPr lang="ru-RU" sz="2000" b="1" spc="-5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8"/>
            <a:ext cx="4248472" cy="3037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0" y="3486327"/>
            <a:ext cx="4782242" cy="3371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7790" y="1484784"/>
            <a:ext cx="46683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развития отрасли предусмотрено в размере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983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510,00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рублей,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том числе  межбюджетные трансферты из федерального бюджета –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251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882,20 тыс.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31432" y="4632837"/>
            <a:ext cx="41005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Прогнозное значение среднемесячной заработной платы –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560,00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48875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/>
      <p:bldP spid="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819" y="764704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819" y="944792"/>
            <a:ext cx="9037315" cy="3239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spc="-5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 2023 год</a:t>
            </a:r>
            <a:endParaRPr lang="ru-RU" sz="2000" b="1" spc="-5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5012" y="1412776"/>
            <a:ext cx="8753476" cy="1868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5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мероприятий по обеспечению 100 процентным доступом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информационно-телекоммуникационной сети Интернет общедоступных библиотек посредством волоконно-оптических линий связи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25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вопросов комплектования библиотечных фондов с целью достижения значения показателя «обновляемость библиотечного фонда» - 5% в год.</a:t>
            </a:r>
            <a:endParaRPr lang="ru-RU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466" y="3481228"/>
            <a:ext cx="4817014" cy="3239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2" y="3481228"/>
            <a:ext cx="4721028" cy="3346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571100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/>
      <p:bldP spid="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819" y="764704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819" y="944792"/>
            <a:ext cx="9037315" cy="3239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spc="-5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 2023 год</a:t>
            </a:r>
            <a:endParaRPr lang="ru-RU" sz="2000" b="1" spc="-5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42527" y="2996952"/>
            <a:ext cx="900701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5 Детских школ искусств в сферу культуры в целях проведения единой государственной политики в сфере художественного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образования;</a:t>
            </a:r>
          </a:p>
          <a:p>
            <a:pPr marL="342900" lvl="0" indent="-342900" algn="just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детей, обучающихся на предпрофессиональных программах за счёт бюджетных средств на 1 668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08520" y="1340768"/>
            <a:ext cx="91450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Правительства РФ от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марта 2022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678-р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Концепции развития дополнительного образования детей до 2030 года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420888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dirty="0">
                <a:solidFill>
                  <a:srgbClr val="4B4B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по реализации Концепции развития дополнительного образования детей до 2030 года, </a:t>
            </a:r>
            <a:r>
              <a:rPr lang="ru-RU" sz="1600" dirty="0" smtClean="0">
                <a:solidFill>
                  <a:srgbClr val="4B4B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</a:t>
            </a:r>
            <a:r>
              <a:rPr lang="ru-RU" sz="1600" dirty="0">
                <a:solidFill>
                  <a:srgbClr val="4B4B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Правительства Ленинградской области от 24 ноября 2022 года № 865-р: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6" y="4142431"/>
            <a:ext cx="4607773" cy="2731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42" y="4129457"/>
            <a:ext cx="4137183" cy="2715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56458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/>
      <p:bldP spid="9" grpId="0" uiExpand="1" build="p"/>
      <p:bldP spid="10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819" y="764704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819" y="944792"/>
            <a:ext cx="9037315" cy="3239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spc="-5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 2023 год</a:t>
            </a:r>
            <a:endParaRPr lang="ru-RU" sz="2000" b="1" spc="-5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24" y="1845979"/>
            <a:ext cx="477278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5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Лодейнопольского центра эстетического развития;</a:t>
            </a:r>
          </a:p>
          <a:p>
            <a:pPr marL="342900" lvl="0" indent="-342900" algn="just">
              <a:lnSpc>
                <a:spcPct val="125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9 детских школ искусств;</a:t>
            </a:r>
          </a:p>
          <a:p>
            <a:pPr marL="342900" lvl="0" indent="-342900" algn="just">
              <a:lnSpc>
                <a:spcPct val="125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современным оборудованием Драматического театра «На Литейном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342900" lvl="0" indent="-342900" algn="just">
              <a:lnSpc>
                <a:spcPct val="125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510 профильных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специалистов;</a:t>
            </a:r>
          </a:p>
          <a:p>
            <a:pPr marL="342900" lvl="0" indent="-342900" algn="just">
              <a:lnSpc>
                <a:spcPct val="125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31 стипендии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учащимся и студентам образовательных учреждений сферы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культуры;</a:t>
            </a:r>
          </a:p>
          <a:p>
            <a:pPr marL="342900" lvl="0" indent="-342900" algn="just">
              <a:lnSpc>
                <a:spcPct val="125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5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 коллективам народного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творчества;</a:t>
            </a:r>
          </a:p>
          <a:p>
            <a:pPr marL="342900" lvl="0" indent="-342900" algn="just">
              <a:lnSpc>
                <a:spcPct val="125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Денежное поощрение 7 лучшим сельским учреждениям культуры и 12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36" y="3894181"/>
            <a:ext cx="4278760" cy="283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06" y="1539652"/>
            <a:ext cx="4098124" cy="2674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Национальный проект «Культура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3596" y1="55973" x2="18447" y2="22077"/>
                        <a14:foregroundMark x1="83284" y1="79569" x2="39806" y2="25791"/>
                        <a14:foregroundMark x1="22879" y1="53778" x2="52343" y2="36091"/>
                        <a14:foregroundMark x1="22119" y1="41241" x2="55298" y2="53778"/>
                        <a14:foregroundMark x1="25834" y1="39046" x2="52343" y2="39764"/>
                        <a14:foregroundMark x1="25074" y1="54496" x2="57493" y2="54496"/>
                        <a14:foregroundMark x1="22119" y1="55973" x2="78852" y2="76615"/>
                        <a14:foregroundMark x1="25074" y1="53018" x2="65597" y2="57450"/>
                        <a14:foregroundMark x1="30224" y1="56733" x2="62642" y2="61883"/>
                        <a14:foregroundMark x1="25074" y1="27269" x2="63402" y2="27269"/>
                        <a14:foregroundMark x1="23596" y1="34614" x2="61925" y2="30941"/>
                        <a14:foregroundMark x1="81807" y1="69228" x2="67792" y2="27986"/>
                        <a14:foregroundMark x1="78852" y1="68510" x2="65597" y2="27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-178032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7896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/>
      <p:bldP spid="16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819" y="764704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819" y="944792"/>
            <a:ext cx="9037315" cy="3239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spc="-5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 2023 год</a:t>
            </a:r>
            <a:endParaRPr lang="ru-RU" sz="2000" b="1" spc="-5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764704" y="1474034"/>
            <a:ext cx="8575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4B4B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педагога и наставника в Российской Федерации</a:t>
            </a:r>
            <a:endParaRPr lang="ru-RU" sz="1600" b="1" dirty="0">
              <a:solidFill>
                <a:srgbClr val="4B4B4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163" y1="42706" x2="79541" y2="47480"/>
                        <a14:foregroundMark x1="32150" y1="64721" x2="54697" y2="36340"/>
                        <a14:foregroundMark x1="31106" y1="38462" x2="73695" y2="71353"/>
                        <a14:foregroundMark x1="61169" y1="72944" x2="58873" y2="48541"/>
                        <a14:foregroundMark x1="60543" y1="71353" x2="72651" y2="69496"/>
                        <a14:foregroundMark x1="62630" y1="61008" x2="70981" y2="68170"/>
                        <a14:foregroundMark x1="55115" y1="40584" x2="77244" y2="43236"/>
                        <a14:foregroundMark x1="60543" y1="50133" x2="80585" y2="53581"/>
                        <a14:foregroundMark x1="36117" y1="35544" x2="52818" y2="39257"/>
                        <a14:foregroundMark x1="36117" y1="57029" x2="49269" y2="59151"/>
                        <a14:foregroundMark x1="34864" y1="59151" x2="48225" y2="66048"/>
                        <a14:foregroundMark x1="42589" y1="68966" x2="19207" y2="40318"/>
                        <a14:foregroundMark x1="18789" y1="57560" x2="39457" y2="53050"/>
                        <a14:foregroundMark x1="18789" y1="54907" x2="36117" y2="45093"/>
                        <a14:foregroundMark x1="40501" y1="67374" x2="32985" y2="63395"/>
                        <a14:foregroundMark x1="50313" y1="65252" x2="40919" y2="31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51635"/>
            <a:ext cx="3276983" cy="257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980728" y="3762269"/>
            <a:ext cx="8575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4B4B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Команды знаний в Ленинградской области</a:t>
            </a:r>
            <a:endParaRPr lang="ru-RU" sz="1600" b="1" dirty="0">
              <a:solidFill>
                <a:srgbClr val="4B4B4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63354"/>
            <a:ext cx="2623597" cy="20500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23034" y="1988840"/>
            <a:ext cx="8575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4B4B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80-летие прорыва блокады Ленинграда</a:t>
            </a:r>
            <a:endParaRPr lang="ru-RU" sz="1600" b="1" dirty="0">
              <a:solidFill>
                <a:srgbClr val="4B4B4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303" y1="22113" x2="61212" y2="68796"/>
                        <a14:foregroundMark x1="35606" y1="63391" x2="53333" y2="70270"/>
                        <a14:foregroundMark x1="43939" y1="69287" x2="63333" y2="64373"/>
                        <a14:foregroundMark x1="52576" y1="69779" x2="66667" y2="65848"/>
                        <a14:foregroundMark x1="33939" y1="48403" x2="43182" y2="68305"/>
                        <a14:foregroundMark x1="63333" y1="35381" x2="66212" y2="63391"/>
                        <a14:foregroundMark x1="34242" y1="65356" x2="51818" y2="71990"/>
                        <a14:foregroundMark x1="47121" y1="75921" x2="47576" y2="46192"/>
                        <a14:foregroundMark x1="35303" y1="62899" x2="34242" y2="31695"/>
                        <a14:foregroundMark x1="36818" y1="29730" x2="57273" y2="15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600" y="2132856"/>
            <a:ext cx="3096344" cy="23127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60032" y="4065348"/>
            <a:ext cx="4104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4B4B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100-летие со дня рождения композитора Исаака Шварца</a:t>
            </a:r>
            <a:endParaRPr lang="ru-RU" sz="1600" b="1" dirty="0">
              <a:solidFill>
                <a:srgbClr val="4B4B4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465" y="4666097"/>
            <a:ext cx="2619951" cy="2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1600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/>
      <p:bldP spid="9" grpId="0"/>
      <p:bldP spid="11" grpId="0"/>
      <p:bldP spid="13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2657"/>
            <a:ext cx="1296144" cy="1574156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755576" y="3765036"/>
            <a:ext cx="7848872" cy="67207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1335704" y="5877272"/>
            <a:ext cx="6472592" cy="76808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апреля 2023 года</a:t>
            </a:r>
          </a:p>
          <a:p>
            <a:pPr algn="ctr"/>
            <a:endParaRPr lang="ru-RU" sz="200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Усадьба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Марьино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74265" y="2132855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pc="-5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Расширенное заседание коллегии </a:t>
            </a:r>
            <a:endParaRPr lang="ru-RU" sz="2400" spc="-5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spc="-5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комитета </a:t>
            </a:r>
            <a:r>
              <a:rPr lang="ru-RU" sz="2400" spc="-5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культуре и туризму Ленинградской области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08520" y="3356992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spc="-5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 итогах работы комитета по культуре и туризму Ленинградской </a:t>
            </a:r>
            <a:r>
              <a:rPr lang="ru-RU" sz="2800" spc="-5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 </a:t>
            </a:r>
            <a:r>
              <a:rPr lang="ru-RU" sz="2800" spc="-5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2022 год.</a:t>
            </a:r>
          </a:p>
          <a:p>
            <a:pPr algn="ctr"/>
            <a:r>
              <a:rPr lang="ru-RU" sz="2800" spc="-5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Задачи и перспективы развития отрасли культуры и туризма  </a:t>
            </a:r>
            <a:r>
              <a:rPr lang="ru-RU" sz="2800" spc="-5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800" spc="-5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sz="2800" spc="-5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</a:t>
            </a:r>
          </a:p>
        </p:txBody>
      </p:sp>
    </p:spTree>
    <p:extLst>
      <p:ext uri="{BB962C8B-B14F-4D97-AF65-F5344CB8AC3E}">
        <p14:creationId xmlns:p14="http://schemas.microsoft.com/office/powerpoint/2010/main" val="249299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62" y="2492896"/>
            <a:ext cx="9036495" cy="1107996"/>
          </a:xfrm>
          <a:prstGeom prst="rect">
            <a:avLst/>
          </a:prstGeom>
          <a:solidFill>
            <a:schemeClr val="accent2">
              <a:alpha val="2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1790520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819" y="728768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0" y="565102"/>
            <a:ext cx="9037315" cy="703658"/>
          </a:xfrm>
        </p:spPr>
        <p:txBody>
          <a:bodyPr>
            <a:noAutofit/>
          </a:bodyPr>
          <a:lstStyle/>
          <a:p>
            <a:pPr algn="ctr"/>
            <a:r>
              <a:rPr lang="ru-RU" sz="2000" b="1" spc="-5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культуры</a:t>
            </a:r>
            <a:endParaRPr lang="ru-RU" sz="2000" b="1" spc="-5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3170222"/>
              </p:ext>
            </p:extLst>
          </p:nvPr>
        </p:nvGraphicFramePr>
        <p:xfrm>
          <a:off x="0" y="1358702"/>
          <a:ext cx="9036496" cy="3222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-29666" y="4869160"/>
            <a:ext cx="525658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356 муниципальных учреждений культурно-досугового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типа;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детские школы искусств;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382 муниципальных 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государственные библиотеки; </a:t>
            </a:r>
            <a:endParaRPr lang="ru-RU" sz="140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государственных театров и 2 оркестра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48064" y="4861891"/>
            <a:ext cx="374441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ГБУК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 «Дом народного творчества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ГБУК ЛО «Парковое агентство»; 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«Ленинградский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колледж культуры и искусства»</a:t>
            </a:r>
          </a:p>
        </p:txBody>
      </p:sp>
    </p:spTree>
    <p:extLst>
      <p:ext uri="{BB962C8B-B14F-4D97-AF65-F5344CB8AC3E}">
        <p14:creationId xmlns:p14="http://schemas.microsoft.com/office/powerpoint/2010/main" val="22193172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Graphic spid="2" grpId="0">
        <p:bldAsOne/>
      </p:bldGraphic>
      <p:bldP spid="11" grpId="0" uiExpand="1" build="p"/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770380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9128" y="660352"/>
            <a:ext cx="9037315" cy="612000"/>
          </a:xfrm>
        </p:spPr>
        <p:txBody>
          <a:bodyPr>
            <a:noAutofit/>
          </a:bodyPr>
          <a:lstStyle/>
          <a:p>
            <a:pPr algn="ctr"/>
            <a:r>
              <a:rPr lang="ru-RU" sz="2000" b="1" spc="-5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культуры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375871438"/>
              </p:ext>
            </p:extLst>
          </p:nvPr>
        </p:nvGraphicFramePr>
        <p:xfrm>
          <a:off x="1" y="1943585"/>
          <a:ext cx="3995936" cy="2133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1522" y="1382380"/>
            <a:ext cx="28446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культурно-досуговых формирований (ед.)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404065"/>
            <a:ext cx="4325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культурно-досуговых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формирований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(чел.)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655958384"/>
              </p:ext>
            </p:extLst>
          </p:nvPr>
        </p:nvGraphicFramePr>
        <p:xfrm>
          <a:off x="4664397" y="1967155"/>
          <a:ext cx="4140771" cy="2100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614" y="4067919"/>
            <a:ext cx="38834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культурно-массовых мероприятий (ед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475301875"/>
              </p:ext>
            </p:extLst>
          </p:nvPr>
        </p:nvGraphicFramePr>
        <p:xfrm>
          <a:off x="0" y="4513475"/>
          <a:ext cx="4140771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656023210"/>
              </p:ext>
            </p:extLst>
          </p:nvPr>
        </p:nvGraphicFramePr>
        <p:xfrm>
          <a:off x="4644378" y="4518520"/>
          <a:ext cx="4320480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5004048" y="4149080"/>
            <a:ext cx="38834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Контингент обучающихся в ДШИ (чел.)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06973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Graphic spid="2" grpId="0">
        <p:bldAsOne/>
      </p:bldGraphic>
      <p:bldP spid="3" grpId="0"/>
      <p:bldP spid="4" grpId="0"/>
      <p:bldGraphic spid="9" grpId="0">
        <p:bldAsOne/>
      </p:bldGraphic>
      <p:bldP spid="6" grpId="0"/>
      <p:bldGraphic spid="11" grpId="0">
        <p:bldAsOne/>
      </p:bldGraphic>
      <p:bldGraphic spid="12" grpId="0">
        <p:bldAsOne/>
      </p:bldGraphic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819" y="764704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7384" y="647775"/>
            <a:ext cx="9037315" cy="612000"/>
          </a:xfrm>
        </p:spPr>
        <p:txBody>
          <a:bodyPr>
            <a:noAutofit/>
          </a:bodyPr>
          <a:lstStyle/>
          <a:p>
            <a:pPr algn="ctr"/>
            <a:r>
              <a:rPr lang="ru-RU" sz="2000" b="1" spc="-5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культуры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05701166"/>
              </p:ext>
            </p:extLst>
          </p:nvPr>
        </p:nvGraphicFramePr>
        <p:xfrm>
          <a:off x="135098" y="1376704"/>
          <a:ext cx="4286534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804676304"/>
              </p:ext>
            </p:extLst>
          </p:nvPr>
        </p:nvGraphicFramePr>
        <p:xfrm>
          <a:off x="4524299" y="1376704"/>
          <a:ext cx="434836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8584" y="5013176"/>
            <a:ext cx="8041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382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общедоступных муниципальных библиотек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5756" y="5373216"/>
            <a:ext cx="8696724" cy="1366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334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библиотеки имеют доступ в Интернет; 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226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общедоступных библиотек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 обеспечены широкополосным доступом в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389972300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Graphic spid="3" grpId="0">
        <p:bldAsOne/>
      </p:bldGraphic>
      <p:bldGraphic spid="11" grpId="0">
        <p:bldAsOne/>
      </p:bldGraphic>
      <p:bldP spid="2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12204" y="770380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9128" y="660352"/>
            <a:ext cx="9037315" cy="612000"/>
          </a:xfrm>
        </p:spPr>
        <p:txBody>
          <a:bodyPr>
            <a:noAutofit/>
          </a:bodyPr>
          <a:lstStyle/>
          <a:p>
            <a:pPr algn="ctr"/>
            <a:r>
              <a:rPr lang="ru-RU" sz="2000" b="1" spc="-5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культуры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65287663"/>
              </p:ext>
            </p:extLst>
          </p:nvPr>
        </p:nvGraphicFramePr>
        <p:xfrm>
          <a:off x="5508106" y="2348880"/>
          <a:ext cx="3427400" cy="1576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364088" y="1640994"/>
            <a:ext cx="31847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показов спектаклей и концертов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4221088"/>
            <a:ext cx="37677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зрителей театральных и концертных мероприятий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028555508"/>
              </p:ext>
            </p:extLst>
          </p:nvPr>
        </p:nvGraphicFramePr>
        <p:xfrm>
          <a:off x="5026918" y="5045565"/>
          <a:ext cx="4104456" cy="16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988840"/>
            <a:ext cx="5053192" cy="3960440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22414630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Graphic spid="2" grpId="0">
        <p:bldAsOne/>
      </p:bldGraphic>
      <p:bldP spid="3" grpId="0"/>
      <p:bldP spid="4" grpId="0"/>
      <p:bldGraphic spid="9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819" y="764704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0" y="665684"/>
            <a:ext cx="9037315" cy="612000"/>
          </a:xfrm>
        </p:spPr>
        <p:txBody>
          <a:bodyPr>
            <a:noAutofit/>
          </a:bodyPr>
          <a:lstStyle/>
          <a:p>
            <a:pPr algn="ctr"/>
            <a:r>
              <a:rPr lang="ru-RU" sz="2000" b="1" spc="-5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культуры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" y="1479823"/>
            <a:ext cx="3774165" cy="536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656806" y="1988840"/>
            <a:ext cx="5307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конкурсном отборе приняли участие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кинокомпаний,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которых получили субсидию на возмещение части затрат, связанных с производством фильмов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635896" y="4399944"/>
            <a:ext cx="53458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- 2022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 согласовано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киносъемок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Ленинградской области 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кинокомпаниям.</a:t>
            </a:r>
            <a:endParaRPr lang="ru-RU" sz="200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279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P spid="11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781938276"/>
              </p:ext>
            </p:extLst>
          </p:nvPr>
        </p:nvGraphicFramePr>
        <p:xfrm>
          <a:off x="129733" y="1390651"/>
          <a:ext cx="8776210" cy="5467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819" y="764704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-819" y="944792"/>
            <a:ext cx="9037315" cy="3239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spc="-5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ОТРАСЛИ</a:t>
            </a:r>
            <a:endParaRPr lang="ru-RU" sz="2000" b="1" spc="-5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06685" y="1393497"/>
            <a:ext cx="91431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4B4B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направлениям деятельности, тыс. рублей: </a:t>
            </a:r>
          </a:p>
        </p:txBody>
      </p:sp>
    </p:spTree>
    <p:extLst>
      <p:ext uri="{BB962C8B-B14F-4D97-AF65-F5344CB8AC3E}">
        <p14:creationId xmlns:p14="http://schemas.microsoft.com/office/powerpoint/2010/main" val="35886680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5" grpId="0" animBg="1"/>
      <p:bldP spid="13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 flipH="1">
            <a:off x="899592" y="247383"/>
            <a:ext cx="6912768" cy="3012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культуре и туризму Ленинградской области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34975"/>
            <a:ext cx="459223" cy="557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819" y="764704"/>
            <a:ext cx="9144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52523" y="676350"/>
            <a:ext cx="9037315" cy="612000"/>
          </a:xfrm>
        </p:spPr>
        <p:txBody>
          <a:bodyPr>
            <a:noAutofit/>
          </a:bodyPr>
          <a:lstStyle/>
          <a:p>
            <a:pPr algn="ctr"/>
            <a:r>
              <a:rPr lang="ru-RU" sz="2000" b="1" spc="-5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</a:t>
            </a:r>
            <a:r>
              <a:rPr lang="ru-RU" sz="2000" b="1" spc="-5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ОТРАСЛИ</a:t>
            </a:r>
            <a:endParaRPr lang="ru-RU" sz="2000" b="1" spc="-5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197812360"/>
              </p:ext>
            </p:extLst>
          </p:nvPr>
        </p:nvGraphicFramePr>
        <p:xfrm>
          <a:off x="266727" y="2276872"/>
          <a:ext cx="864096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1413690"/>
            <a:ext cx="88204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бюджетам муниципальных образований </a:t>
            </a:r>
            <a:b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– 889 918,66 тыс. руб.:</a:t>
            </a:r>
            <a:endParaRPr lang="ru-RU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38782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Graphic spid="8" grpId="0">
        <p:bldAsOne/>
      </p:bldGraphic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Другая 31">
      <a:dk1>
        <a:srgbClr val="C00000"/>
      </a:dk1>
      <a:lt1>
        <a:srgbClr val="4B4B4B"/>
      </a:lt1>
      <a:dk2>
        <a:srgbClr val="3590E3"/>
      </a:dk2>
      <a:lt2>
        <a:srgbClr val="C8C8B1"/>
      </a:lt2>
      <a:accent1>
        <a:srgbClr val="FF0000"/>
      </a:accent1>
      <a:accent2>
        <a:srgbClr val="3590E3"/>
      </a:accent2>
      <a:accent3>
        <a:srgbClr val="FFD147"/>
      </a:accent3>
      <a:accent4>
        <a:srgbClr val="00B0F0"/>
      </a:accent4>
      <a:accent5>
        <a:srgbClr val="92D050"/>
      </a:accent5>
      <a:accent6>
        <a:srgbClr val="F4F4EF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8390</TotalTime>
  <Words>1077</Words>
  <Application>Microsoft Office PowerPoint</Application>
  <PresentationFormat>Экран (4:3)</PresentationFormat>
  <Paragraphs>211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Главная</vt:lpstr>
      <vt:lpstr>Презентация PowerPoint</vt:lpstr>
      <vt:lpstr>Презентация PowerPoint</vt:lpstr>
      <vt:lpstr>Статистика культуры</vt:lpstr>
      <vt:lpstr>Статистика культуры</vt:lpstr>
      <vt:lpstr>Статистика культуры</vt:lpstr>
      <vt:lpstr>Статистика культуры</vt:lpstr>
      <vt:lpstr>Статистика культуры</vt:lpstr>
      <vt:lpstr>Презентация PowerPoint</vt:lpstr>
      <vt:lpstr>ФИНАНСОВОЕ ОБЕСПЕЧЕНИЕ ОТРАСЛИ</vt:lpstr>
      <vt:lpstr>ФИНАНСОВОЕ ОБЕСПЕЧЕНИЕ ОТРАСЛИ</vt:lpstr>
      <vt:lpstr>Презентация PowerPoint</vt:lpstr>
      <vt:lpstr>Национальный проект «Культура»</vt:lpstr>
      <vt:lpstr>Национальный проект «Культура»</vt:lpstr>
      <vt:lpstr>Национальный проект «Культура»</vt:lpstr>
      <vt:lpstr>Развитие инфраструктуры отрасли</vt:lpstr>
      <vt:lpstr>Развитие инфраструктуры отрасли</vt:lpstr>
      <vt:lpstr>Год культурного наследия народов России</vt:lpstr>
      <vt:lpstr>Год культурного наследия народов России</vt:lpstr>
      <vt:lpstr>Год культурного наследия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 Сергеевич Ананьин</dc:creator>
  <cp:lastModifiedBy>Никита Вячеславович Матвеев</cp:lastModifiedBy>
  <cp:revision>929</cp:revision>
  <cp:lastPrinted>2019-04-10T07:17:45Z</cp:lastPrinted>
  <dcterms:created xsi:type="dcterms:W3CDTF">2018-11-08T07:34:14Z</dcterms:created>
  <dcterms:modified xsi:type="dcterms:W3CDTF">2023-04-14T11:39:44Z</dcterms:modified>
</cp:coreProperties>
</file>