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74" r:id="rId2"/>
    <p:sldId id="282" r:id="rId3"/>
    <p:sldId id="306" r:id="rId4"/>
    <p:sldId id="309" r:id="rId5"/>
    <p:sldId id="311" r:id="rId6"/>
    <p:sldId id="290" r:id="rId7"/>
    <p:sldId id="304" r:id="rId8"/>
    <p:sldId id="313" r:id="rId9"/>
    <p:sldId id="312" r:id="rId10"/>
    <p:sldId id="310" r:id="rId11"/>
    <p:sldId id="295" r:id="rId12"/>
    <p:sldId id="297" r:id="rId13"/>
    <p:sldId id="298" r:id="rId14"/>
    <p:sldId id="291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68" autoAdjust="0"/>
  </p:normalViewPr>
  <p:slideViewPr>
    <p:cSldViewPr>
      <p:cViewPr>
        <p:scale>
          <a:sx n="58" d="100"/>
          <a:sy n="58" d="100"/>
        </p:scale>
        <p:origin x="-318" y="1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464101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357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6404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531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531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531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531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531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531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531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627569_2880x1920.jpeg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Заголовок презентации</a:t>
            </a:r>
          </a:p>
        </p:txBody>
      </p:sp>
      <p:sp>
        <p:nvSpPr>
          <p:cNvPr id="23" name="Автор и дат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 и дата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Авторство</a:t>
            </a:r>
          </a:p>
        </p:txBody>
      </p:sp>
      <p:sp>
        <p:nvSpPr>
          <p:cNvPr id="11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«Важная цитата»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617931575_1991x1322.jpeg"/>
          <p:cNvSpPr>
            <a:spLocks noGrp="1"/>
          </p:cNvSpPr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740627569_2880x1920.jpeg"/>
          <p:cNvSpPr>
            <a:spLocks noGrp="1"/>
          </p:cNvSpPr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996267730_2880x1920.jpeg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996267730_2880x1920.jpeg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968929" y="12712701"/>
            <a:ext cx="5562600" cy="730251"/>
          </a:xfrm>
          <a:prstGeom prst="rect">
            <a:avLst/>
          </a:prstGeom>
        </p:spPr>
        <p:txBody>
          <a:bodyPr lIns="243834" tIns="121917" rIns="243834" bIns="121917"/>
          <a:lstStyle/>
          <a:p>
            <a:fld id="{C6221335-CABF-4E6F-A3C5-BD2E0E0AA2B0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7777" y="12712701"/>
            <a:ext cx="7594600" cy="730251"/>
          </a:xfrm>
          <a:prstGeom prst="rect">
            <a:avLst/>
          </a:prstGeom>
        </p:spPr>
        <p:txBody>
          <a:bodyPr lIns="243834" tIns="121917" rIns="243834" bIns="121917"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93391" y="13076008"/>
            <a:ext cx="384721" cy="379591"/>
          </a:xfrm>
        </p:spPr>
        <p:txBody>
          <a:bodyPr/>
          <a:lstStyle/>
          <a:p>
            <a:fld id="{3FA35E1D-AE97-4896-B568-39B4B3C258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280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136959463_1989x1321.jpeg"/>
          <p:cNvSpPr>
            <a:spLocks noGrp="1"/>
          </p:cNvSpPr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17931575_1991x1322.jpeg"/>
          <p:cNvSpPr>
            <a:spLocks noGrp="1"/>
          </p:cNvSpPr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Заголовок повестки дня</a:t>
            </a:r>
          </a:p>
        </p:txBody>
      </p:sp>
      <p:sp>
        <p:nvSpPr>
          <p:cNvPr id="89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повестки дня</a:t>
            </a:r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Темы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Информация о факте</a:t>
            </a:r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Заголовок слайда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4.pn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4.pn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Обучение специалистов в сфере туризма"/>
          <p:cNvSpPr txBox="1">
            <a:spLocks noGrp="1"/>
          </p:cNvSpPr>
          <p:nvPr>
            <p:ph type="title"/>
          </p:nvPr>
        </p:nvSpPr>
        <p:spPr>
          <a:xfrm>
            <a:off x="2614936" y="4769768"/>
            <a:ext cx="19754437" cy="3025243"/>
          </a:xfrm>
          <a:prstGeom prst="rect">
            <a:avLst/>
          </a:prstGeom>
        </p:spPr>
        <p:txBody>
          <a:bodyPr>
            <a:normAutofit/>
          </a:bodyPr>
          <a:lstStyle>
            <a:lvl1pPr defTabSz="1560536">
              <a:defRPr sz="5440" spc="-108"/>
            </a:lvl1pPr>
          </a:lstStyle>
          <a:p>
            <a:pPr algn="ctr"/>
            <a:r>
              <a:rPr lang="ru-RU" sz="10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Ленинградская область – территория детского туризма</a:t>
            </a:r>
            <a:endParaRPr sz="10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79" y="376400"/>
            <a:ext cx="1872625" cy="2155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6935" y="0"/>
            <a:ext cx="3762181" cy="329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60" y="11725718"/>
            <a:ext cx="13354628" cy="199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0113" y="11725718"/>
            <a:ext cx="11179004" cy="200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6488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бучение специалистов в сфере туризма"/>
          <p:cNvSpPr txBox="1">
            <a:spLocks/>
          </p:cNvSpPr>
          <p:nvPr/>
        </p:nvSpPr>
        <p:spPr>
          <a:xfrm>
            <a:off x="3118992" y="342592"/>
            <a:ext cx="19558370" cy="1509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5605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40" b="1" i="0" u="none" strike="noStrike" cap="none" spc="-108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детей – участников проекта</a:t>
            </a:r>
            <a:endParaRPr lang="ru-RU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17" y="342592"/>
            <a:ext cx="1872625" cy="2155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0742" y="89248"/>
            <a:ext cx="2714658" cy="282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am_shibakov\Desktop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60" y="3905672"/>
            <a:ext cx="13524692" cy="923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m_shibakov\Desktop\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1116">
            <a:off x="14343725" y="3647281"/>
            <a:ext cx="908932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m_shibakov\Desktop\1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80000">
            <a:off x="2859819" y="1263528"/>
            <a:ext cx="3622525" cy="258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m_shibakov\Desktop\1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944" y="2192490"/>
            <a:ext cx="6575279" cy="200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m_shibakov\Desktop\1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57">
            <a:off x="16779500" y="9208517"/>
            <a:ext cx="6055617" cy="411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m_shibakov\Desktop\1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41851">
            <a:off x="16541532" y="569165"/>
            <a:ext cx="2404319" cy="394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74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бучение специалистов в сфере туризма"/>
          <p:cNvSpPr txBox="1">
            <a:spLocks/>
          </p:cNvSpPr>
          <p:nvPr/>
        </p:nvSpPr>
        <p:spPr>
          <a:xfrm>
            <a:off x="3118992" y="342592"/>
            <a:ext cx="19558370" cy="1509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5605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40" b="1" i="0" u="none" strike="noStrike" cap="none" spc="-108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endParaRPr lang="ru-RU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47" y="342592"/>
            <a:ext cx="1872625" cy="2155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0742" y="89248"/>
            <a:ext cx="2714658" cy="282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m_shibakov\Desktop\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096" y="2898348"/>
            <a:ext cx="10369152" cy="1000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m_shibakov\Desktop\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5710">
            <a:off x="6428538" y="8618356"/>
            <a:ext cx="6388520" cy="41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m_shibakov\Desktop\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4503">
            <a:off x="742728" y="9090248"/>
            <a:ext cx="5034555" cy="406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m_shibakov\Desktop\2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6460">
            <a:off x="8047078" y="832402"/>
            <a:ext cx="4405717" cy="594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840" y="2609528"/>
            <a:ext cx="5798714" cy="591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98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бучение специалистов в сфере туризма"/>
          <p:cNvSpPr txBox="1">
            <a:spLocks/>
          </p:cNvSpPr>
          <p:nvPr/>
        </p:nvSpPr>
        <p:spPr>
          <a:xfrm>
            <a:off x="3118992" y="342592"/>
            <a:ext cx="19558370" cy="1509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5605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40" b="1" i="0" u="none" strike="noStrike" cap="none" spc="-108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endParaRPr lang="ru-RU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47" y="342592"/>
            <a:ext cx="1872625" cy="2155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0742" y="89248"/>
            <a:ext cx="2714658" cy="282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am_shibakov\Desktop\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704" y="5705872"/>
            <a:ext cx="13062472" cy="74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m_shibakov\Desktop\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755">
            <a:off x="866249" y="3953141"/>
            <a:ext cx="6264275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m_shibakov\Desktop\1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76" y="8738761"/>
            <a:ext cx="6779764" cy="466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m_shibakov\Desktop\1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607" y="1097348"/>
            <a:ext cx="5359969" cy="352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m_shibakov\Desktop\1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9559">
            <a:off x="17399306" y="2469084"/>
            <a:ext cx="395128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m_shibakov\Desktop\1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4180">
            <a:off x="7952388" y="2861180"/>
            <a:ext cx="4647748" cy="325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 descr="C:\Users\am_shibakov\Desktop\18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7254">
            <a:off x="3276240" y="695326"/>
            <a:ext cx="4089002" cy="293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m_shibakov\Desktop\1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560" y="457124"/>
            <a:ext cx="3168352" cy="231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42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бучение специалистов в сфере туризма"/>
          <p:cNvSpPr txBox="1">
            <a:spLocks/>
          </p:cNvSpPr>
          <p:nvPr/>
        </p:nvSpPr>
        <p:spPr>
          <a:xfrm>
            <a:off x="3118992" y="342592"/>
            <a:ext cx="19558370" cy="1509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5605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40" b="1" i="0" u="none" strike="noStrike" cap="none" spc="-108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endParaRPr lang="ru-RU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47" y="342592"/>
            <a:ext cx="1872625" cy="2155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0742" y="89248"/>
            <a:ext cx="2714658" cy="282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am_shibakov\Desktop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024" y="233264"/>
            <a:ext cx="17929992" cy="1324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76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Обучение специалистов в сфере туризма"/>
          <p:cNvSpPr txBox="1">
            <a:spLocks noGrp="1"/>
          </p:cNvSpPr>
          <p:nvPr>
            <p:ph type="title"/>
          </p:nvPr>
        </p:nvSpPr>
        <p:spPr>
          <a:xfrm>
            <a:off x="2614936" y="4769768"/>
            <a:ext cx="19754437" cy="3025243"/>
          </a:xfrm>
          <a:prstGeom prst="rect">
            <a:avLst/>
          </a:prstGeom>
        </p:spPr>
        <p:txBody>
          <a:bodyPr>
            <a:normAutofit/>
          </a:bodyPr>
          <a:lstStyle>
            <a:lvl1pPr defTabSz="1560536">
              <a:defRPr sz="5440" spc="-108"/>
            </a:lvl1pPr>
          </a:lstStyle>
          <a:p>
            <a:pPr algn="ctr"/>
            <a:r>
              <a:rPr lang="ru-RU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79" y="376400"/>
            <a:ext cx="1872625" cy="2155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6935" y="0"/>
            <a:ext cx="3762181" cy="329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8" y="12370385"/>
            <a:ext cx="8346926" cy="1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538" y="12403448"/>
            <a:ext cx="8016924" cy="1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076" y="12370385"/>
            <a:ext cx="8016924" cy="1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479032" y="10098360"/>
            <a:ext cx="3986188" cy="16471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lentravel.ru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Как привязать аккаунт Инстаграм к Фейсбуку и ВК: пошаговая инструкц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696" y="9484345"/>
            <a:ext cx="5425938" cy="226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7016536" y="10585523"/>
            <a:ext cx="4392488" cy="6606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lentravel.ru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719392" y="6300851"/>
            <a:ext cx="2206621" cy="2208000"/>
            <a:chOff x="-601314" y="952395"/>
            <a:chExt cx="827483" cy="828000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02" t="13172" r="7006" b="5894"/>
            <a:stretch/>
          </p:blipFill>
          <p:spPr bwMode="auto">
            <a:xfrm>
              <a:off x="-601314" y="952395"/>
              <a:ext cx="827483" cy="82800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" name="Овал 16"/>
            <p:cNvSpPr/>
            <p:nvPr/>
          </p:nvSpPr>
          <p:spPr>
            <a:xfrm>
              <a:off x="-566394" y="987574"/>
              <a:ext cx="757643" cy="75764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8" name="Группа 17"/>
          <p:cNvGrpSpPr/>
          <p:nvPr/>
        </p:nvGrpSpPr>
        <p:grpSpPr>
          <a:xfrm>
            <a:off x="12361361" y="6425952"/>
            <a:ext cx="2025600" cy="2025600"/>
            <a:chOff x="-684584" y="2572585"/>
            <a:chExt cx="759600" cy="759600"/>
          </a:xfrm>
        </p:grpSpPr>
        <p:sp>
          <p:nvSpPr>
            <p:cNvPr id="19" name="object 44"/>
            <p:cNvSpPr/>
            <p:nvPr/>
          </p:nvSpPr>
          <p:spPr>
            <a:xfrm>
              <a:off x="-684584" y="2572585"/>
              <a:ext cx="759600" cy="7596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  <a:ln>
              <a:noFill/>
            </a:ln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-683605" y="2573564"/>
              <a:ext cx="757643" cy="75764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1" name="Группа 20"/>
          <p:cNvGrpSpPr/>
          <p:nvPr/>
        </p:nvGrpSpPr>
        <p:grpSpPr>
          <a:xfrm>
            <a:off x="15349662" y="6446966"/>
            <a:ext cx="2025600" cy="2025600"/>
            <a:chOff x="1241164" y="3661333"/>
            <a:chExt cx="759600" cy="759600"/>
          </a:xfrm>
        </p:grpSpPr>
        <p:sp>
          <p:nvSpPr>
            <p:cNvPr id="22" name="object 3"/>
            <p:cNvSpPr/>
            <p:nvPr/>
          </p:nvSpPr>
          <p:spPr>
            <a:xfrm>
              <a:off x="1241164" y="3661333"/>
              <a:ext cx="759600" cy="7596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  <a:ln>
              <a:noFill/>
            </a:ln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1242143" y="3662312"/>
              <a:ext cx="757643" cy="75764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4" name="Овал 23"/>
          <p:cNvSpPr/>
          <p:nvPr/>
        </p:nvSpPr>
        <p:spPr>
          <a:xfrm>
            <a:off x="9527704" y="6419389"/>
            <a:ext cx="2020381" cy="2020381"/>
          </a:xfrm>
          <a:prstGeom prst="ellipse">
            <a:avLst/>
          </a:prstGeom>
          <a:blipFill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3804239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Обучение специалистов в сфере туризма"/>
          <p:cNvSpPr txBox="1">
            <a:spLocks noGrp="1"/>
          </p:cNvSpPr>
          <p:nvPr>
            <p:ph type="title"/>
          </p:nvPr>
        </p:nvSpPr>
        <p:spPr>
          <a:xfrm>
            <a:off x="2354710" y="376401"/>
            <a:ext cx="19754437" cy="237714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560536">
              <a:defRPr sz="5440" spc="-108"/>
            </a:lvl1pPr>
          </a:lstStyle>
          <a:p>
            <a:pPr algn="ctr"/>
            <a:r>
              <a:rPr lang="ru-RU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«Мой родной край – Ленинградская область»</a:t>
            </a:r>
            <a:endParaRPr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763" y="2969568"/>
            <a:ext cx="1593398" cy="1834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8" y="12370385"/>
            <a:ext cx="8346926" cy="1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538" y="12403448"/>
            <a:ext cx="8016924" cy="1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076" y="12370385"/>
            <a:ext cx="8016924" cy="1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8662" y="-20488"/>
            <a:ext cx="2871851" cy="299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60602" y="2969568"/>
            <a:ext cx="12169352" cy="1944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Инициатива: Губернатор Ленинградской области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А.Ю. Дрозденко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Год начала реализации: 2017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5400000">
            <a:off x="11181333" y="5108272"/>
            <a:ext cx="1272678" cy="930634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798694" y="6209929"/>
            <a:ext cx="12169352" cy="25094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Реализация проекта: комитет по культуре и туризму Ленинградской </a:t>
            </a:r>
            <a:r>
              <a:rPr lang="ru-RU" sz="3600" b="1" dirty="0" smtClean="0">
                <a:solidFill>
                  <a:srgbClr val="002060"/>
                </a:solidFill>
              </a:rPr>
              <a:t>области,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комитет общего и профессионального образования Ленинградской области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11199690" y="8872042"/>
            <a:ext cx="1306975" cy="1001646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771735" y="10036907"/>
            <a:ext cx="12169352" cy="1944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Координация: Региональный Союз Предприятий Туриндустрии – Северо-Запад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9" name="Объект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92" y="9858474"/>
            <a:ext cx="2200328" cy="2301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56" y="6209928"/>
            <a:ext cx="2864559" cy="250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8877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Обучение специалистов в сфере туризма"/>
          <p:cNvSpPr txBox="1">
            <a:spLocks noGrp="1"/>
          </p:cNvSpPr>
          <p:nvPr>
            <p:ph type="title"/>
          </p:nvPr>
        </p:nvSpPr>
        <p:spPr>
          <a:xfrm>
            <a:off x="2354710" y="376401"/>
            <a:ext cx="19754437" cy="2305136"/>
          </a:xfrm>
          <a:prstGeom prst="rect">
            <a:avLst/>
          </a:prstGeom>
        </p:spPr>
        <p:txBody>
          <a:bodyPr>
            <a:normAutofit/>
          </a:bodyPr>
          <a:lstStyle>
            <a:lvl1pPr defTabSz="1560536">
              <a:defRPr sz="5440" spc="-108"/>
            </a:lvl1pPr>
          </a:lstStyle>
          <a:p>
            <a:pPr algn="ctr"/>
            <a:r>
              <a:rPr lang="ru-RU" sz="8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«Мой родной край – Ленинградская область»</a:t>
            </a:r>
            <a:endParaRPr sz="8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79" y="376400"/>
            <a:ext cx="1728609" cy="198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8" y="12370385"/>
            <a:ext cx="8346926" cy="1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538" y="12403448"/>
            <a:ext cx="8016924" cy="1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076" y="12370385"/>
            <a:ext cx="8016924" cy="1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4279" y="2446348"/>
            <a:ext cx="9649489" cy="9992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457200">
              <a:spcBef>
                <a:spcPts val="1600"/>
              </a:spcBef>
              <a:defRPr sz="29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ru-RU" sz="3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проекта</a:t>
            </a:r>
            <a:endParaRPr lang="ru-RU" sz="3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defTabSz="457200">
              <a:spcBef>
                <a:spcPts val="1600"/>
              </a:spcBef>
              <a:buFont typeface="Wingdings" panose="05000000000000000000" pitchFamily="2" charset="2"/>
              <a:buChar char="Ø"/>
              <a:defRPr sz="29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ru-RU" sz="3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</a:t>
            </a:r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школьников 5-11 классов из районов и городского округа Ленинградской области об истории и культуре своего региона через туристско-экскурсионные поездки; </a:t>
            </a:r>
          </a:p>
          <a:p>
            <a:pPr marL="457200" indent="-457200" algn="just" defTabSz="457200">
              <a:spcBef>
                <a:spcPts val="1600"/>
              </a:spcBef>
              <a:buFont typeface="Wingdings" panose="05000000000000000000" pitchFamily="2" charset="2"/>
              <a:buChar char="Ø"/>
              <a:defRPr sz="29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накомство </a:t>
            </a:r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туристическим потенциалом региона и наиболее выдающимися туристскими объектами, историко-архитектурными</a:t>
            </a:r>
            <a:r>
              <a:rPr lang="ru-RU" sz="3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культурными, этнографическими </a:t>
            </a:r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памятниками, в том числе мемориальными комплексами и памятниками воинской славы</a:t>
            </a:r>
            <a:r>
              <a:rPr lang="ru-RU" sz="3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defTabSz="457200">
              <a:spcBef>
                <a:spcPts val="1600"/>
              </a:spcBef>
              <a:buFont typeface="Wingdings" panose="05000000000000000000" pitchFamily="2" charset="2"/>
              <a:buChar char="Ø"/>
              <a:defRPr sz="29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ru-RU" sz="3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Способствование </a:t>
            </a:r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гражданско-патриотическому воспитанию подрастающего поколения и формированию единой идентичности жителя Ленинградской области.</a:t>
            </a:r>
          </a:p>
          <a:p>
            <a:pPr algn="just" defTabSz="457200">
              <a:spcBef>
                <a:spcPts val="1600"/>
              </a:spcBef>
              <a:defRPr sz="2900">
                <a:latin typeface="Times Roman"/>
                <a:ea typeface="Times Roman"/>
                <a:cs typeface="Times Roman"/>
                <a:sym typeface="Times Roman"/>
              </a:defRPr>
            </a:pPr>
            <a:endParaRPr lang="ru-RU" sz="3200" b="1" dirty="0" smtClean="0">
              <a:solidFill>
                <a:srgbClr val="00206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8663" y="-20488"/>
            <a:ext cx="2714658" cy="282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995205" y="2446348"/>
            <a:ext cx="10585176" cy="89768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457200">
              <a:spcBef>
                <a:spcPts val="1600"/>
              </a:spcBef>
              <a:defRPr sz="29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ru-RU" sz="3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endParaRPr lang="ru-RU" sz="3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defTabSz="457200">
              <a:spcBef>
                <a:spcPts val="1600"/>
              </a:spcBef>
              <a:buFont typeface="Wingdings" panose="05000000000000000000" pitchFamily="2" charset="2"/>
              <a:buChar char="Ø"/>
              <a:defRPr sz="29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ru-RU" sz="3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юных жителей региона культуры путешествий по районам Ленинградской области, отличных от районов их постоянного проживания; </a:t>
            </a:r>
          </a:p>
          <a:p>
            <a:pPr marL="457200" indent="-457200" algn="just" defTabSz="457200">
              <a:spcBef>
                <a:spcPts val="1600"/>
              </a:spcBef>
              <a:buFont typeface="Wingdings" panose="05000000000000000000" pitchFamily="2" charset="2"/>
              <a:buChar char="Ø"/>
              <a:defRPr sz="29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ru-RU" sz="3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 гордости и патриотизма при знакомстве с достопримечательностями, культурно-историческим потенциалом, </a:t>
            </a:r>
            <a:r>
              <a:rPr lang="ru-RU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этнонациональным</a:t>
            </a:r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разнообразием и военно-мемориальным наследием Ленинградской области;  </a:t>
            </a:r>
          </a:p>
          <a:p>
            <a:pPr marL="457200" indent="-457200" algn="just" defTabSz="457200">
              <a:spcBef>
                <a:spcPts val="1600"/>
              </a:spcBef>
              <a:buFont typeface="Wingdings" panose="05000000000000000000" pitchFamily="2" charset="2"/>
              <a:buChar char="Ø"/>
              <a:defRPr sz="29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ru-RU" sz="3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</a:t>
            </a:r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проекта на получение дополнительных знаний по истории Ленинградской области с древнейших времен для наших дней; </a:t>
            </a:r>
          </a:p>
          <a:p>
            <a:pPr marL="457200" indent="-457200" algn="just" defTabSz="457200">
              <a:spcBef>
                <a:spcPts val="1600"/>
              </a:spcBef>
              <a:buFont typeface="Wingdings" panose="05000000000000000000" pitchFamily="2" charset="2"/>
              <a:buChar char="Ø"/>
              <a:defRPr sz="29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ru-RU" sz="3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</a:t>
            </a:r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к будущей профессиональной или иной деятельности, направленной на благо родного региона. </a:t>
            </a:r>
            <a:endParaRPr lang="ru-RU" sz="32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7128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Обучение специалистов в сфере туризма"/>
          <p:cNvSpPr txBox="1">
            <a:spLocks noGrp="1"/>
          </p:cNvSpPr>
          <p:nvPr>
            <p:ph type="title"/>
          </p:nvPr>
        </p:nvSpPr>
        <p:spPr>
          <a:xfrm>
            <a:off x="2354710" y="376401"/>
            <a:ext cx="19754437" cy="1945096"/>
          </a:xfrm>
          <a:prstGeom prst="rect">
            <a:avLst/>
          </a:prstGeom>
        </p:spPr>
        <p:txBody>
          <a:bodyPr>
            <a:noAutofit/>
          </a:bodyPr>
          <a:lstStyle>
            <a:lvl1pPr defTabSz="1560536">
              <a:defRPr sz="5440" spc="-108"/>
            </a:lvl1pPr>
          </a:lstStyle>
          <a:p>
            <a:pPr algn="ctr"/>
            <a:r>
              <a:rPr lang="ru-RU" sz="8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«Мой родной край – Ленинградская область»</a:t>
            </a:r>
            <a:endParaRPr sz="8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79" y="376400"/>
            <a:ext cx="1872625" cy="2155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8" y="12370385"/>
            <a:ext cx="8346926" cy="1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538" y="12403448"/>
            <a:ext cx="8016924" cy="1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076" y="12370385"/>
            <a:ext cx="8016924" cy="1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48435" y="2486997"/>
            <a:ext cx="19746548" cy="95615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457200">
              <a:spcBef>
                <a:spcPts val="1600"/>
              </a:spcBef>
              <a:defRPr sz="29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и статистика проекта</a:t>
            </a:r>
            <a:endParaRPr lang="ru-RU" sz="28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defTabSz="457200">
              <a:spcBef>
                <a:spcPts val="1600"/>
              </a:spcBef>
              <a:buFont typeface="Wingdings" panose="05000000000000000000" pitchFamily="2" charset="2"/>
              <a:buChar char="Ø"/>
              <a:defRPr sz="29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проекта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с 2017 по 2022 годы составило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18.5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тысяч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</a:p>
          <a:p>
            <a:pPr marL="457200" indent="-457200" defTabSz="457200">
              <a:spcBef>
                <a:spcPts val="1600"/>
              </a:spcBef>
              <a:buFont typeface="Wingdings" panose="05000000000000000000" pitchFamily="2" charset="2"/>
              <a:buChar char="Ø"/>
              <a:defRPr sz="29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в проекте принимают участие дети с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ограниченными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возможностями*                   *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2021 год </a:t>
            </a:r>
            <a:r>
              <a:rPr lang="ru-RU" sz="3600" dirty="0">
                <a:solidFill>
                  <a:srgbClr val="002060"/>
                </a:solidFill>
              </a:rPr>
              <a:t>–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207 детей)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defTabSz="457200">
              <a:spcBef>
                <a:spcPts val="1600"/>
              </a:spcBef>
              <a:buFont typeface="Wingdings" panose="05000000000000000000" pitchFamily="2" charset="2"/>
              <a:buChar char="Ø"/>
              <a:defRPr sz="29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из средств областного бюджета путем предоставления субсидии некоммерческим организациям</a:t>
            </a:r>
          </a:p>
          <a:p>
            <a:pPr marL="457200" indent="-457200" defTabSz="457200">
              <a:spcBef>
                <a:spcPts val="1600"/>
              </a:spcBef>
              <a:buFont typeface="Wingdings" panose="05000000000000000000" pitchFamily="2" charset="2"/>
              <a:buChar char="Ø"/>
              <a:defRPr sz="29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по 2022 год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проекте приняли участие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06487" indent="-571500" defTabSz="457200">
              <a:spcBef>
                <a:spcPts val="1600"/>
              </a:spcBef>
              <a:buFont typeface="Arial" panose="020B0604020202020204" pitchFamily="34" charset="0"/>
              <a:buChar char="•"/>
              <a:defRPr sz="29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ru-RU" sz="3600" b="1" dirty="0" smtClean="0">
                <a:solidFill>
                  <a:srgbClr val="002060"/>
                </a:solidFill>
              </a:rPr>
              <a:t>в </a:t>
            </a:r>
            <a:r>
              <a:rPr lang="ru-RU" sz="3600" b="1" dirty="0">
                <a:solidFill>
                  <a:srgbClr val="002060"/>
                </a:solidFill>
              </a:rPr>
              <a:t>2017 году </a:t>
            </a:r>
            <a:r>
              <a:rPr lang="ru-RU" sz="3600" dirty="0">
                <a:solidFill>
                  <a:srgbClr val="002060"/>
                </a:solidFill>
              </a:rPr>
              <a:t>– </a:t>
            </a:r>
            <a:r>
              <a:rPr lang="ru-RU" sz="3600" b="1" dirty="0">
                <a:solidFill>
                  <a:srgbClr val="002060"/>
                </a:solidFill>
              </a:rPr>
              <a:t>4 004 </a:t>
            </a:r>
            <a:r>
              <a:rPr lang="ru-RU" sz="3600" dirty="0" smtClean="0">
                <a:solidFill>
                  <a:srgbClr val="002060"/>
                </a:solidFill>
              </a:rPr>
              <a:t>человек. </a:t>
            </a:r>
          </a:p>
          <a:p>
            <a:pPr marL="1106487" indent="-571500" defTabSz="457200">
              <a:spcBef>
                <a:spcPts val="1600"/>
              </a:spcBef>
              <a:buFont typeface="Arial" panose="020B0604020202020204" pitchFamily="34" charset="0"/>
              <a:buChar char="•"/>
              <a:defRPr sz="29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ru-RU" sz="3600" b="1" dirty="0" smtClean="0">
                <a:solidFill>
                  <a:srgbClr val="002060"/>
                </a:solidFill>
              </a:rPr>
              <a:t>в </a:t>
            </a:r>
            <a:r>
              <a:rPr lang="ru-RU" sz="3600" b="1" dirty="0">
                <a:solidFill>
                  <a:srgbClr val="002060"/>
                </a:solidFill>
              </a:rPr>
              <a:t>2018 году </a:t>
            </a:r>
            <a:r>
              <a:rPr lang="ru-RU" sz="3600" dirty="0">
                <a:solidFill>
                  <a:srgbClr val="002060"/>
                </a:solidFill>
              </a:rPr>
              <a:t>– </a:t>
            </a:r>
            <a:r>
              <a:rPr lang="ru-RU" sz="3600" b="1" dirty="0">
                <a:solidFill>
                  <a:srgbClr val="002060"/>
                </a:solidFill>
              </a:rPr>
              <a:t>4 004 </a:t>
            </a:r>
            <a:r>
              <a:rPr lang="ru-RU" sz="3600" dirty="0" smtClean="0">
                <a:solidFill>
                  <a:srgbClr val="002060"/>
                </a:solidFill>
              </a:rPr>
              <a:t>человек. </a:t>
            </a:r>
          </a:p>
          <a:p>
            <a:pPr marL="1106487" indent="-571500" defTabSz="457200">
              <a:spcBef>
                <a:spcPts val="1600"/>
              </a:spcBef>
              <a:buFont typeface="Arial" panose="020B0604020202020204" pitchFamily="34" charset="0"/>
              <a:buChar char="•"/>
              <a:defRPr sz="29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ru-RU" sz="3600" b="1" dirty="0" smtClean="0">
                <a:solidFill>
                  <a:srgbClr val="002060"/>
                </a:solidFill>
              </a:rPr>
              <a:t>в 2019 </a:t>
            </a:r>
            <a:r>
              <a:rPr lang="ru-RU" sz="3600" b="1" dirty="0">
                <a:solidFill>
                  <a:srgbClr val="002060"/>
                </a:solidFill>
              </a:rPr>
              <a:t>году </a:t>
            </a:r>
            <a:r>
              <a:rPr lang="ru-RU" sz="3600" dirty="0">
                <a:solidFill>
                  <a:srgbClr val="002060"/>
                </a:solidFill>
              </a:rPr>
              <a:t>– </a:t>
            </a:r>
            <a:r>
              <a:rPr lang="ru-RU" sz="3600" b="1" dirty="0">
                <a:solidFill>
                  <a:srgbClr val="002060"/>
                </a:solidFill>
              </a:rPr>
              <a:t>4 532 </a:t>
            </a:r>
            <a:r>
              <a:rPr lang="ru-RU" sz="3600" dirty="0" smtClean="0">
                <a:solidFill>
                  <a:srgbClr val="002060"/>
                </a:solidFill>
              </a:rPr>
              <a:t>человек. </a:t>
            </a:r>
          </a:p>
          <a:p>
            <a:pPr marL="1106487" indent="-571500" defTabSz="457200">
              <a:spcBef>
                <a:spcPts val="1600"/>
              </a:spcBef>
              <a:buFont typeface="Arial" panose="020B0604020202020204" pitchFamily="34" charset="0"/>
              <a:buChar char="•"/>
              <a:defRPr sz="29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ru-RU" sz="3600" b="1" dirty="0" smtClean="0">
                <a:solidFill>
                  <a:srgbClr val="002060"/>
                </a:solidFill>
              </a:rPr>
              <a:t>в </a:t>
            </a:r>
            <a:r>
              <a:rPr lang="ru-RU" sz="3600" b="1" dirty="0">
                <a:solidFill>
                  <a:srgbClr val="002060"/>
                </a:solidFill>
              </a:rPr>
              <a:t>2020 году </a:t>
            </a:r>
            <a:r>
              <a:rPr lang="ru-RU" sz="3600" dirty="0">
                <a:solidFill>
                  <a:srgbClr val="002060"/>
                </a:solidFill>
              </a:rPr>
              <a:t>– </a:t>
            </a:r>
            <a:r>
              <a:rPr lang="ru-RU" sz="3600" b="1" dirty="0">
                <a:solidFill>
                  <a:srgbClr val="002060"/>
                </a:solidFill>
              </a:rPr>
              <a:t>3 000 </a:t>
            </a:r>
            <a:r>
              <a:rPr lang="ru-RU" sz="3600" dirty="0" smtClean="0">
                <a:solidFill>
                  <a:srgbClr val="002060"/>
                </a:solidFill>
              </a:rPr>
              <a:t>человек.</a:t>
            </a:r>
          </a:p>
          <a:p>
            <a:pPr marL="1106487" indent="-571500" defTabSz="457200">
              <a:spcBef>
                <a:spcPts val="1600"/>
              </a:spcBef>
              <a:buFont typeface="Arial" panose="020B0604020202020204" pitchFamily="34" charset="0"/>
              <a:buChar char="•"/>
              <a:defRPr sz="29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</a:rPr>
              <a:t>в </a:t>
            </a:r>
            <a:r>
              <a:rPr lang="ru-RU" sz="3600" b="1" dirty="0">
                <a:solidFill>
                  <a:srgbClr val="002060"/>
                </a:solidFill>
              </a:rPr>
              <a:t>2021 году </a:t>
            </a:r>
            <a:r>
              <a:rPr lang="ru-RU" sz="3600" dirty="0">
                <a:solidFill>
                  <a:srgbClr val="002060"/>
                </a:solidFill>
              </a:rPr>
              <a:t>–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</a:rPr>
              <a:t>3 055 </a:t>
            </a:r>
            <a:r>
              <a:rPr lang="ru-RU" sz="3600" dirty="0" smtClean="0">
                <a:solidFill>
                  <a:srgbClr val="002060"/>
                </a:solidFill>
              </a:rPr>
              <a:t>человек.</a:t>
            </a:r>
          </a:p>
          <a:p>
            <a:pPr marL="1106487" indent="-571500" defTabSz="457200">
              <a:spcBef>
                <a:spcPts val="1600"/>
              </a:spcBef>
              <a:buFont typeface="Arial" panose="020B0604020202020204" pitchFamily="34" charset="0"/>
              <a:buChar char="•"/>
              <a:defRPr sz="29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ru-RU" sz="3600" b="1" dirty="0" smtClean="0">
                <a:solidFill>
                  <a:srgbClr val="002060"/>
                </a:solidFill>
              </a:rPr>
              <a:t> в </a:t>
            </a:r>
            <a:r>
              <a:rPr lang="ru-RU" sz="3600" b="1" dirty="0">
                <a:solidFill>
                  <a:srgbClr val="002060"/>
                </a:solidFill>
              </a:rPr>
              <a:t>2022 году </a:t>
            </a:r>
            <a:r>
              <a:rPr lang="ru-RU" sz="3600" dirty="0">
                <a:solidFill>
                  <a:srgbClr val="002060"/>
                </a:solidFill>
              </a:rPr>
              <a:t>– </a:t>
            </a:r>
            <a:r>
              <a:rPr lang="ru-RU" sz="3600" b="1" dirty="0" smtClean="0">
                <a:solidFill>
                  <a:srgbClr val="002060"/>
                </a:solidFill>
              </a:rPr>
              <a:t>2 395 </a:t>
            </a:r>
            <a:r>
              <a:rPr lang="ru-RU" sz="3600" dirty="0" smtClean="0">
                <a:solidFill>
                  <a:srgbClr val="002060"/>
                </a:solidFill>
              </a:rPr>
              <a:t>человек.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8662" y="16071"/>
            <a:ext cx="2871851" cy="299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3654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бучение специалистов в сфере туризма"/>
          <p:cNvSpPr txBox="1">
            <a:spLocks/>
          </p:cNvSpPr>
          <p:nvPr/>
        </p:nvSpPr>
        <p:spPr>
          <a:xfrm>
            <a:off x="3118992" y="342592"/>
            <a:ext cx="19558370" cy="1509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5605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40" b="1" i="0" u="none" strike="noStrike" cap="none" spc="-108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8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</p:txBody>
      </p:sp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17" y="342592"/>
            <a:ext cx="1872625" cy="2155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0742" y="89248"/>
            <a:ext cx="2714658" cy="282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27104" y="11826552"/>
            <a:ext cx="155586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поездок все участники обеспечены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экскурсионной программой, питанием, проживанием в гостиницах Ленинградской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и 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транспортным обслуживанием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>
            <a:off x="15859773" y="7007053"/>
            <a:ext cx="8066405" cy="4537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40000">
            <a:off x="2652263" y="1831723"/>
            <a:ext cx="5795321" cy="4043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624" y="3329608"/>
            <a:ext cx="6938944" cy="6938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">
            <a:off x="820560" y="6034541"/>
            <a:ext cx="7501660" cy="4999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16049003" y="2685682"/>
            <a:ext cx="7273571" cy="3880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774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Обучение специалистов в сфере туризма"/>
          <p:cNvSpPr txBox="1">
            <a:spLocks noGrp="1"/>
          </p:cNvSpPr>
          <p:nvPr>
            <p:ph type="title"/>
          </p:nvPr>
        </p:nvSpPr>
        <p:spPr>
          <a:xfrm>
            <a:off x="2354710" y="376401"/>
            <a:ext cx="19754437" cy="122501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560536">
              <a:defRPr sz="5440" spc="-108"/>
            </a:lvl1pPr>
          </a:lstStyle>
          <a:p>
            <a:pPr algn="ctr"/>
            <a:r>
              <a:rPr lang="ru-RU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  <a:endParaRPr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47" y="342592"/>
            <a:ext cx="1872625" cy="2155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8" y="12370385"/>
            <a:ext cx="8346926" cy="1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538" y="12403448"/>
            <a:ext cx="8016924" cy="1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076" y="12370385"/>
            <a:ext cx="8016924" cy="1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032" y="7102"/>
            <a:ext cx="2714658" cy="282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as_trifonova\Desktop\Анна\МОЙ РОДНОЙ КРАЙ\Материалы по проекту  (видео и презентация)\PHOTO-2022-02-18-12-41-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698" y="2020000"/>
            <a:ext cx="8080210" cy="5389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02968" y="7866112"/>
            <a:ext cx="169218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 2021 году реализовано </a:t>
            </a:r>
            <a:r>
              <a:rPr lang="ru-RU" altLang="ru-RU" sz="3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5 оригинальных маршрутов</a:t>
            </a:r>
            <a:r>
              <a:rPr lang="ru-RU" alt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: </a:t>
            </a:r>
            <a:endParaRPr lang="en-US" altLang="ru-RU" sz="3600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lvl="0"/>
            <a:r>
              <a:rPr lang="ru-RU" altLang="ru-RU" sz="36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Автобусные туры</a:t>
            </a:r>
            <a:r>
              <a:rPr lang="ru-RU" alt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: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alt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«</a:t>
            </a:r>
            <a:r>
              <a:rPr lang="ru-RU" altLang="ru-RU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Достояние малой Родины</a:t>
            </a:r>
            <a:r>
              <a:rPr lang="ru-RU" alt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»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alt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«</a:t>
            </a:r>
            <a:r>
              <a:rPr lang="ru-RU" altLang="ru-RU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Петр I: от Руси к Российской империи</a:t>
            </a:r>
            <a:r>
              <a:rPr lang="ru-RU" alt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»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alt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«</a:t>
            </a:r>
            <a:r>
              <a:rPr lang="ru-RU" altLang="ru-RU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Петровские рубежи</a:t>
            </a:r>
            <a:r>
              <a:rPr lang="ru-RU" alt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»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alt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«</a:t>
            </a:r>
            <a:r>
              <a:rPr lang="ru-RU" altLang="ru-RU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Крепостной </a:t>
            </a:r>
            <a:r>
              <a:rPr lang="ru-RU" alt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щит»</a:t>
            </a:r>
          </a:p>
          <a:p>
            <a:pPr lvl="0"/>
            <a:r>
              <a:rPr lang="ru-RU" altLang="ru-RU" sz="36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Речной </a:t>
            </a:r>
            <a:r>
              <a:rPr lang="ru-RU" altLang="ru-RU" sz="36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круиз </a:t>
            </a:r>
            <a:r>
              <a:rPr lang="ru-RU" sz="3600" b="1" i="1" dirty="0">
                <a:solidFill>
                  <a:srgbClr val="002060"/>
                </a:solidFill>
              </a:rPr>
              <a:t>«По следам Петра </a:t>
            </a:r>
            <a:r>
              <a:rPr lang="en-US" sz="3600" b="1" i="1" dirty="0" smtClean="0">
                <a:solidFill>
                  <a:srgbClr val="002060"/>
                </a:solidFill>
              </a:rPr>
              <a:t>I</a:t>
            </a:r>
            <a:r>
              <a:rPr lang="ru-RU" sz="3600" b="1" i="1" dirty="0" smtClean="0">
                <a:solidFill>
                  <a:srgbClr val="002060"/>
                </a:solidFill>
              </a:rPr>
              <a:t>»</a:t>
            </a:r>
            <a:r>
              <a:rPr lang="ru-RU" alt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, в котором приняло участие </a:t>
            </a:r>
            <a:r>
              <a:rPr lang="ru-RU" altLang="ru-RU" sz="3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600 детей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pic>
        <p:nvPicPr>
          <p:cNvPr id="3076" name="Picture 4" descr="C:\Users\as_trifonova\Desktop\Анна\МОЙ РОДНОЙ КРАЙ\Материалы по проекту  (видео и презентация)\PHOTO-2022-02-18-12-41-28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5976" y="2020000"/>
            <a:ext cx="8142323" cy="5441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2692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Обучение специалистов в сфере туризма"/>
          <p:cNvSpPr txBox="1">
            <a:spLocks noGrp="1"/>
          </p:cNvSpPr>
          <p:nvPr>
            <p:ph type="title"/>
          </p:nvPr>
        </p:nvSpPr>
        <p:spPr>
          <a:xfrm>
            <a:off x="2341904" y="225352"/>
            <a:ext cx="19754437" cy="119494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560536">
              <a:defRPr sz="5440" spc="-108"/>
            </a:lvl1pPr>
          </a:lstStyle>
          <a:p>
            <a:pPr algn="ctr"/>
            <a:r>
              <a:rPr lang="ru-RU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  <a:endParaRPr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96" y="233264"/>
            <a:ext cx="1514717" cy="1743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8" y="12370385"/>
            <a:ext cx="8346926" cy="1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538" y="12403448"/>
            <a:ext cx="8016924" cy="1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076" y="12370385"/>
            <a:ext cx="8016924" cy="1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032" y="7102"/>
            <a:ext cx="2304256" cy="239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85700" y="7834117"/>
            <a:ext cx="187220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 2022 году планируется реализовать </a:t>
            </a:r>
            <a:r>
              <a:rPr lang="ru-RU" altLang="ru-RU" sz="3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5 оригинальных маршрутов</a:t>
            </a:r>
            <a:r>
              <a:rPr lang="ru-RU" alt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:  </a:t>
            </a:r>
          </a:p>
          <a:p>
            <a:pPr lvl="0"/>
            <a:r>
              <a:rPr lang="ru-RU" altLang="ru-RU" sz="36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Автобусные туры</a:t>
            </a:r>
            <a:r>
              <a:rPr lang="ru-RU" alt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: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alt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«Дорога </a:t>
            </a:r>
            <a:r>
              <a:rPr lang="ru-RU" altLang="ru-RU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жизни – дорога Победы</a:t>
            </a:r>
            <a:r>
              <a:rPr lang="ru-RU" alt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»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alt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«Твердыни </a:t>
            </a:r>
            <a:r>
              <a:rPr lang="ru-RU" altLang="ru-RU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Северо-Запада</a:t>
            </a:r>
            <a:r>
              <a:rPr lang="ru-RU" alt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»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alt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«</a:t>
            </a:r>
            <a:r>
              <a:rPr lang="ru-RU" altLang="ru-RU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Петровские рубежи</a:t>
            </a:r>
            <a:r>
              <a:rPr lang="ru-RU" alt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»,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alt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«</a:t>
            </a:r>
            <a:r>
              <a:rPr lang="ru-RU" altLang="ru-RU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Крепостной </a:t>
            </a:r>
            <a:r>
              <a:rPr lang="ru-RU" alt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щит»</a:t>
            </a:r>
          </a:p>
          <a:p>
            <a:pPr lvl="0"/>
            <a:r>
              <a:rPr lang="ru-RU" altLang="ru-RU" sz="36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Речной </a:t>
            </a:r>
            <a:r>
              <a:rPr lang="ru-RU" altLang="ru-RU" sz="36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круиз </a:t>
            </a:r>
            <a:r>
              <a:rPr lang="ru-RU" sz="3600" b="1" i="1" dirty="0">
                <a:solidFill>
                  <a:srgbClr val="002060"/>
                </a:solidFill>
              </a:rPr>
              <a:t>«По следам Петра </a:t>
            </a:r>
            <a:r>
              <a:rPr lang="en-US" sz="3600" b="1" i="1" dirty="0">
                <a:solidFill>
                  <a:srgbClr val="002060"/>
                </a:solidFill>
              </a:rPr>
              <a:t>I</a:t>
            </a:r>
            <a:r>
              <a:rPr lang="ru-RU" sz="3600" b="1" i="1" dirty="0" smtClean="0">
                <a:solidFill>
                  <a:srgbClr val="002060"/>
                </a:solidFill>
              </a:rPr>
              <a:t>»</a:t>
            </a:r>
            <a:r>
              <a:rPr 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, приуроченный мероприятиям празднования 350-летия со дня рождения Петра </a:t>
            </a:r>
            <a:r>
              <a:rPr lang="en-US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I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pic>
        <p:nvPicPr>
          <p:cNvPr id="3" name="Picture 2" descr="https://mitropolia74.ru/upload/iblock/786/78639e7dabfd0c1868ccbf4dc14b18d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136" y="1571346"/>
            <a:ext cx="8424936" cy="6058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s_trifonova\Desktop\Анна\МОЙ РОДНОЙ КРАЙ\Материалы по проекту  (видео и презентация)\PHOTO-2022-02-18-12-41-24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567" y="1571346"/>
            <a:ext cx="8764574" cy="6058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8975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бучение специалистов в сфере туризма"/>
          <p:cNvSpPr txBox="1">
            <a:spLocks/>
          </p:cNvSpPr>
          <p:nvPr/>
        </p:nvSpPr>
        <p:spPr>
          <a:xfrm>
            <a:off x="3118992" y="342592"/>
            <a:ext cx="19558370" cy="1509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5605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40" b="1" i="0" u="none" strike="noStrike" cap="none" spc="-108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8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</p:txBody>
      </p:sp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17" y="342592"/>
            <a:ext cx="1872625" cy="2155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0742" y="89248"/>
            <a:ext cx="2714658" cy="282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77788" y="9954344"/>
            <a:ext cx="155586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закрепления материала разработаны специальные тетради с заданиями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поездки детям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принять участие в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конкурсе проекта, разместив отзывы, эссе, фотоматериалы, рисунки в социальных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сетях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Самых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активных ребят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награждают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подарками и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грамотами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960" y="2823600"/>
            <a:ext cx="9145017" cy="6870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792" y="2904128"/>
            <a:ext cx="9053280" cy="6789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8" y="12370385"/>
            <a:ext cx="8346926" cy="1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538" y="12403448"/>
            <a:ext cx="8016924" cy="1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076" y="12370385"/>
            <a:ext cx="8016924" cy="1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54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244117" y="2534337"/>
            <a:ext cx="24004798" cy="9678452"/>
            <a:chOff x="-127024" y="1145619"/>
            <a:chExt cx="9001800" cy="3629420"/>
          </a:xfrm>
        </p:grpSpPr>
        <p:sp>
          <p:nvSpPr>
            <p:cNvPr id="13" name="Полилиния 12"/>
            <p:cNvSpPr>
              <a:spLocks noChangeAspect="1"/>
            </p:cNvSpPr>
            <p:nvPr/>
          </p:nvSpPr>
          <p:spPr>
            <a:xfrm>
              <a:off x="-127024" y="1318655"/>
              <a:ext cx="3557614" cy="3456384"/>
            </a:xfrm>
            <a:custGeom>
              <a:avLst/>
              <a:gdLst>
                <a:gd name="connsiteX0" fmla="*/ 2185200 w 4370400"/>
                <a:gd name="connsiteY0" fmla="*/ 0 h 4370400"/>
                <a:gd name="connsiteX1" fmla="*/ 4370400 w 4370400"/>
                <a:gd name="connsiteY1" fmla="*/ 4370400 h 4370400"/>
                <a:gd name="connsiteX2" fmla="*/ 0 w 4370400"/>
                <a:gd name="connsiteY2" fmla="*/ 4370400 h 437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70400" h="4370400">
                  <a:moveTo>
                    <a:pt x="2185200" y="0"/>
                  </a:moveTo>
                  <a:lnTo>
                    <a:pt x="4370400" y="4370400"/>
                  </a:lnTo>
                  <a:lnTo>
                    <a:pt x="0" y="4370400"/>
                  </a:lnTo>
                  <a:close/>
                </a:path>
              </a:pathLst>
            </a:custGeom>
            <a:blipFill>
              <a:blip r:embed="rId3" cstate="print"/>
              <a:srcRect/>
              <a:stretch>
                <a:fillRect t="-176952" b="-23601"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6" name="Скругленный прямоугольник 4"/>
            <p:cNvSpPr txBox="1"/>
            <p:nvPr/>
          </p:nvSpPr>
          <p:spPr>
            <a:xfrm>
              <a:off x="3354321" y="1145619"/>
              <a:ext cx="5520455" cy="3629420"/>
            </a:xfrm>
            <a:prstGeom prst="rect">
              <a:avLst/>
            </a:prstGeom>
            <a:scene3d>
              <a:camera prst="orthographicFront"/>
              <a:lightRig rig="flat" dir="t"/>
            </a:scene3d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571500" indent="-571500" algn="l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ru-RU" sz="4000" b="1" dirty="0" smtClean="0">
                <a:solidFill>
                  <a:schemeClr val="bg1"/>
                </a:solidFill>
              </a:endParaRPr>
            </a:p>
            <a:p>
              <a:pPr marL="571500" indent="-571500" algn="l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ru-RU" sz="4000" b="1" dirty="0">
                <a:solidFill>
                  <a:schemeClr val="bg1"/>
                </a:solidFill>
              </a:endParaRPr>
            </a:p>
            <a:p>
              <a:pPr marL="571500" indent="-571500" algn="l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Ø"/>
              </a:pPr>
              <a:endParaRPr lang="ru-RU" sz="4000" b="1" dirty="0" smtClean="0">
                <a:solidFill>
                  <a:schemeClr val="bg1"/>
                </a:solidFill>
              </a:endParaRPr>
            </a:p>
            <a:p>
              <a:pPr marL="571500" indent="-571500" algn="l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Ø"/>
              </a:pPr>
              <a:endParaRPr lang="ru-RU" sz="4000" b="1" dirty="0">
                <a:solidFill>
                  <a:schemeClr val="bg1"/>
                </a:solidFill>
              </a:endParaRPr>
            </a:p>
            <a:p>
              <a:pPr marL="571500" indent="-571500" algn="l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Ø"/>
              </a:pPr>
              <a:endParaRPr lang="ru-RU" sz="4000" b="1" dirty="0" smtClean="0">
                <a:solidFill>
                  <a:schemeClr val="bg1"/>
                </a:solidFill>
              </a:endParaRPr>
            </a:p>
            <a:p>
              <a:pPr marL="571500" indent="-571500" algn="l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Ø"/>
              </a:pPr>
              <a:endParaRPr lang="ru-RU" sz="4000" b="1" dirty="0">
                <a:solidFill>
                  <a:schemeClr val="bg1"/>
                </a:solidFill>
              </a:endParaRPr>
            </a:p>
            <a:p>
              <a:pPr marL="571500" indent="-571500" algn="l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Ø"/>
              </a:pPr>
              <a:endParaRPr lang="ru-RU" sz="4000" b="1" dirty="0" smtClean="0">
                <a:solidFill>
                  <a:schemeClr val="bg1"/>
                </a:solidFill>
              </a:endParaRPr>
            </a:p>
            <a:p>
              <a:pPr marL="571500" indent="-571500" algn="l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Ø"/>
              </a:pPr>
              <a:r>
                <a:rPr lang="ru-RU" sz="4000" b="1" dirty="0" smtClean="0">
                  <a:solidFill>
                    <a:schemeClr val="bg1"/>
                  </a:solidFill>
                </a:rPr>
                <a:t>Повышение доступности </a:t>
              </a:r>
              <a:r>
                <a:rPr lang="ru-RU" sz="4000" b="1" dirty="0">
                  <a:solidFill>
                    <a:schemeClr val="bg1"/>
                  </a:solidFill>
                </a:rPr>
                <a:t>детского </a:t>
              </a:r>
              <a:r>
                <a:rPr lang="ru-RU" sz="4000" b="1">
                  <a:solidFill>
                    <a:schemeClr val="bg1"/>
                  </a:solidFill>
                </a:rPr>
                <a:t>туризма </a:t>
              </a:r>
              <a:r>
                <a:rPr lang="ru-RU" sz="4000" b="1" smtClean="0">
                  <a:solidFill>
                    <a:schemeClr val="bg1"/>
                  </a:solidFill>
                </a:rPr>
                <a:t>                              в </a:t>
              </a:r>
              <a:r>
                <a:rPr lang="ru-RU" sz="4000" b="1" dirty="0">
                  <a:solidFill>
                    <a:schemeClr val="bg1"/>
                  </a:solidFill>
                </a:rPr>
                <a:t>Ленинградской </a:t>
              </a:r>
              <a:r>
                <a:rPr lang="ru-RU" sz="4000" b="1" dirty="0" smtClean="0">
                  <a:solidFill>
                    <a:schemeClr val="bg1"/>
                  </a:solidFill>
                </a:rPr>
                <a:t>области</a:t>
              </a:r>
            </a:p>
            <a:p>
              <a:pPr marL="571500" lvl="0" indent="-571500" algn="l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Ø"/>
              </a:pPr>
              <a:r>
                <a:rPr lang="ru-RU" sz="4000" b="1" dirty="0">
                  <a:solidFill>
                    <a:schemeClr val="bg1"/>
                  </a:solidFill>
                </a:rPr>
                <a:t>Социализация детей с ограниченными возможностями здоровья</a:t>
              </a:r>
            </a:p>
            <a:p>
              <a:pPr marL="571500" indent="-571500" algn="l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Ø"/>
              </a:pPr>
              <a:r>
                <a:rPr lang="ru-RU" sz="4000" b="1" dirty="0">
                  <a:solidFill>
                    <a:schemeClr val="bg1"/>
                  </a:solidFill>
                </a:rPr>
                <a:t>Внедрение новых методов обучения и </a:t>
              </a:r>
              <a:r>
                <a:rPr lang="ru-RU" sz="4000" b="1" dirty="0" smtClean="0">
                  <a:solidFill>
                    <a:schemeClr val="bg1"/>
                  </a:solidFill>
                </a:rPr>
                <a:t>воспитания</a:t>
              </a:r>
            </a:p>
            <a:p>
              <a:pPr marL="571500" indent="-571500" algn="l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Ø"/>
              </a:pPr>
              <a:r>
                <a:rPr lang="ru-RU" sz="4000" b="1" dirty="0" smtClean="0">
                  <a:solidFill>
                    <a:schemeClr val="bg1"/>
                  </a:solidFill>
                </a:rPr>
                <a:t>Закрепление </a:t>
              </a:r>
              <a:r>
                <a:rPr lang="ru-RU" sz="4000" b="1" dirty="0">
                  <a:solidFill>
                    <a:schemeClr val="bg1"/>
                  </a:solidFill>
                </a:rPr>
                <a:t>полученных детьми знаний во время путешествий по родному </a:t>
              </a:r>
              <a:r>
                <a:rPr lang="ru-RU" sz="4000" b="1" dirty="0" smtClean="0">
                  <a:solidFill>
                    <a:schemeClr val="bg1"/>
                  </a:solidFill>
                </a:rPr>
                <a:t>краю</a:t>
              </a:r>
            </a:p>
            <a:p>
              <a:pPr marL="571500" lvl="0" indent="-571500" algn="l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Ø"/>
              </a:pPr>
              <a:r>
                <a:rPr lang="ru-RU" sz="4000" b="1" dirty="0">
                  <a:solidFill>
                    <a:schemeClr val="bg1"/>
                  </a:solidFill>
                </a:rPr>
                <a:t>Повышение мотивации</a:t>
              </a:r>
              <a:r>
                <a:rPr lang="en-US" sz="4000" b="1" dirty="0">
                  <a:solidFill>
                    <a:schemeClr val="bg1"/>
                  </a:solidFill>
                </a:rPr>
                <a:t> </a:t>
              </a:r>
              <a:r>
                <a:rPr lang="ru-RU" sz="4000" b="1" dirty="0">
                  <a:solidFill>
                    <a:schemeClr val="bg1"/>
                  </a:solidFill>
                </a:rPr>
                <a:t>участников проекта  к </a:t>
              </a:r>
              <a:r>
                <a:rPr lang="ru-RU" sz="4000" b="1" dirty="0" smtClean="0">
                  <a:solidFill>
                    <a:schemeClr val="bg1"/>
                  </a:solidFill>
                </a:rPr>
                <a:t>обучению и </a:t>
              </a:r>
              <a:r>
                <a:rPr lang="ru-RU" sz="4000" b="1" dirty="0">
                  <a:solidFill>
                    <a:schemeClr val="bg1"/>
                  </a:solidFill>
                </a:rPr>
                <a:t>вовлеченности в образовательный </a:t>
              </a:r>
              <a:r>
                <a:rPr lang="ru-RU" sz="4000" b="1" dirty="0" smtClean="0">
                  <a:solidFill>
                    <a:schemeClr val="bg1"/>
                  </a:solidFill>
                </a:rPr>
                <a:t>процесс</a:t>
              </a:r>
            </a:p>
            <a:p>
              <a:pPr marL="571500" indent="-571500" algn="l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Ø"/>
              </a:pPr>
              <a:r>
                <a:rPr lang="ru-RU" sz="4000" b="1" kern="1200" dirty="0" smtClean="0">
                  <a:solidFill>
                    <a:schemeClr val="bg1"/>
                  </a:solidFill>
                </a:rPr>
                <a:t>Средства от реализации проекта аккумулируются в </a:t>
              </a:r>
              <a:r>
                <a:rPr lang="ru-RU" sz="4000" b="1" kern="1200" dirty="0">
                  <a:solidFill>
                    <a:schemeClr val="bg1"/>
                  </a:solidFill>
                </a:rPr>
                <a:t>Ленинградской </a:t>
              </a:r>
              <a:r>
                <a:rPr lang="ru-RU" sz="4000" b="1" kern="1200" dirty="0" smtClean="0">
                  <a:solidFill>
                    <a:schemeClr val="bg1"/>
                  </a:solidFill>
                </a:rPr>
                <a:t>области</a:t>
              </a:r>
            </a:p>
            <a:p>
              <a:pPr marL="571500" indent="-571500" algn="l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Ø"/>
              </a:pPr>
              <a:r>
                <a:rPr lang="ru-RU" sz="4000" b="1" kern="1200" dirty="0">
                  <a:solidFill>
                    <a:schemeClr val="bg1"/>
                  </a:solidFill>
                </a:rPr>
                <a:t>Увеличивается </a:t>
              </a:r>
              <a:r>
                <a:rPr lang="ru-RU" sz="4000" b="1" kern="1200" dirty="0" smtClean="0">
                  <a:solidFill>
                    <a:schemeClr val="bg1"/>
                  </a:solidFill>
                </a:rPr>
                <a:t>посещаемость </a:t>
              </a:r>
              <a:r>
                <a:rPr lang="ru-RU" sz="4000" b="1" kern="1200" dirty="0">
                  <a:solidFill>
                    <a:schemeClr val="bg1"/>
                  </a:solidFill>
                </a:rPr>
                <a:t>объектов туристской индустрии 47 </a:t>
              </a:r>
              <a:r>
                <a:rPr lang="ru-RU" sz="4000" b="1" kern="1200" dirty="0" smtClean="0">
                  <a:solidFill>
                    <a:schemeClr val="bg1"/>
                  </a:solidFill>
                </a:rPr>
                <a:t>региона</a:t>
              </a:r>
            </a:p>
            <a:p>
              <a:pPr marL="571500" indent="-571500" algn="l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Ø"/>
              </a:pPr>
              <a:r>
                <a:rPr lang="ru-RU" sz="4000" b="1" kern="1200" dirty="0">
                  <a:solidFill>
                    <a:schemeClr val="bg1"/>
                  </a:solidFill>
                </a:rPr>
                <a:t>Предоставление работы в низкий туристический </a:t>
              </a:r>
              <a:r>
                <a:rPr lang="ru-RU" sz="4000" b="1" kern="1200" dirty="0" smtClean="0">
                  <a:solidFill>
                    <a:schemeClr val="bg1"/>
                  </a:solidFill>
                </a:rPr>
                <a:t>сезон </a:t>
              </a:r>
            </a:p>
            <a:p>
              <a:pPr marL="571500" indent="-571500" algn="l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Ø"/>
              </a:pPr>
              <a:endParaRPr lang="ru-RU" sz="4000" b="1" kern="1200" dirty="0" smtClean="0">
                <a:solidFill>
                  <a:schemeClr val="bg1"/>
                </a:solidFill>
              </a:endParaRPr>
            </a:p>
            <a:p>
              <a:pPr marL="571500" indent="-571500" algn="l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ru-RU" sz="4000" b="1" kern="1200" dirty="0">
                <a:solidFill>
                  <a:schemeClr val="bg1"/>
                </a:solidFill>
              </a:endParaRPr>
            </a:p>
            <a:p>
              <a:pPr marL="571500" lvl="0" indent="-571500" algn="l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ru-RU" sz="4000" b="1" dirty="0">
                <a:solidFill>
                  <a:schemeClr val="bg1"/>
                </a:solidFill>
              </a:endParaRPr>
            </a:p>
            <a:p>
              <a:pPr marL="571500" indent="-571500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ru-RU" sz="4000" b="1" dirty="0">
                <a:solidFill>
                  <a:schemeClr val="bg1"/>
                </a:solidFill>
              </a:endParaRPr>
            </a:p>
            <a:p>
              <a:pPr marL="571500" lvl="0" indent="-571500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ru-RU" sz="4000" b="1" dirty="0">
                <a:solidFill>
                  <a:schemeClr val="bg1"/>
                </a:solidFill>
              </a:endParaRPr>
            </a:p>
            <a:p>
              <a:pPr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000" b="1" kern="1200" dirty="0" smtClean="0">
                <a:solidFill>
                  <a:schemeClr val="bg1"/>
                </a:solidFill>
              </a:endParaRPr>
            </a:p>
            <a:p>
              <a:pPr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000" b="1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Обучение специалистов в сфере туризма"/>
          <p:cNvSpPr txBox="1">
            <a:spLocks/>
          </p:cNvSpPr>
          <p:nvPr/>
        </p:nvSpPr>
        <p:spPr>
          <a:xfrm>
            <a:off x="3118992" y="342592"/>
            <a:ext cx="19558370" cy="1509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56053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40" b="1" i="0" u="none" strike="noStrike" cap="none" spc="-108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 от реализация проекта</a:t>
            </a:r>
            <a:endParaRPr lang="ru-RU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47" y="342592"/>
            <a:ext cx="1872625" cy="2155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0742" y="89248"/>
            <a:ext cx="2714658" cy="282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46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5559</TotalTime>
  <Words>557</Words>
  <Application>Microsoft Office PowerPoint</Application>
  <PresentationFormat>Произвольный</PresentationFormat>
  <Paragraphs>78</Paragraphs>
  <Slides>14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30_BasicColor</vt:lpstr>
      <vt:lpstr>Ленинградская область – территория детского туризма</vt:lpstr>
      <vt:lpstr>Проект «Мой родной край – Ленинградская область»</vt:lpstr>
      <vt:lpstr>Проект «Мой родной край – Ленинградская область»</vt:lpstr>
      <vt:lpstr>Проект «Мой родной край – Ленинградская область»</vt:lpstr>
      <vt:lpstr>Презентация PowerPoint</vt:lpstr>
      <vt:lpstr>Реализация проекта</vt:lpstr>
      <vt:lpstr>Реализация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2021 года</dc:title>
  <dc:creator>Марина Вячеславовна Исакова</dc:creator>
  <cp:lastModifiedBy>Анна Сергеевна Трифонова</cp:lastModifiedBy>
  <cp:revision>202</cp:revision>
  <dcterms:modified xsi:type="dcterms:W3CDTF">2022-04-22T12:58:42Z</dcterms:modified>
</cp:coreProperties>
</file>