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27"/>
  </p:notesMasterIdLst>
  <p:sldIdLst>
    <p:sldId id="256" r:id="rId2"/>
    <p:sldId id="389" r:id="rId3"/>
    <p:sldId id="366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5" r:id="rId15"/>
    <p:sldId id="403" r:id="rId16"/>
    <p:sldId id="404" r:id="rId17"/>
    <p:sldId id="406" r:id="rId18"/>
    <p:sldId id="413" r:id="rId19"/>
    <p:sldId id="414" r:id="rId20"/>
    <p:sldId id="407" r:id="rId21"/>
    <p:sldId id="408" r:id="rId22"/>
    <p:sldId id="409" r:id="rId23"/>
    <p:sldId id="410" r:id="rId24"/>
    <p:sldId id="416" r:id="rId25"/>
    <p:sldId id="362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0A"/>
    <a:srgbClr val="F9F907"/>
    <a:srgbClr val="0000CC"/>
    <a:srgbClr val="BB0D0D"/>
    <a:srgbClr val="F4EE00"/>
    <a:srgbClr val="E9E416"/>
    <a:srgbClr val="FCD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 autoAdjust="0"/>
    <p:restoredTop sz="94514" autoAdjust="0"/>
  </p:normalViewPr>
  <p:slideViewPr>
    <p:cSldViewPr>
      <p:cViewPr>
        <p:scale>
          <a:sx n="100" d="100"/>
          <a:sy n="100" d="100"/>
        </p:scale>
        <p:origin x="-219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27791333184691"/>
          <c:y val="0.19473396301112433"/>
          <c:w val="0.52018552057750111"/>
          <c:h val="0.479494418800353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rgbClr val="BB0D0D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rgbClr val="BB0D0D"/>
                </a:solidFill>
              </a:ln>
            </c:spPr>
          </c:dPt>
          <c:dPt>
            <c:idx val="1"/>
            <c:bubble3D val="0"/>
            <c:spPr>
              <a:solidFill>
                <a:schemeClr val="tx2"/>
              </a:solidFill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3.2799916714680862E-2"/>
                  <c:y val="-0.1596212220400954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60117670017326E-2"/>
                  <c:y val="0.1068036981882420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регионального бюджета, тыс. рублей</c:v>
                </c:pt>
                <c:pt idx="1">
                  <c:v>Средства федерального бюджета, 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63930.28</c:v>
                </c:pt>
                <c:pt idx="1">
                  <c:v>94464.5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4567276936211597E-2"/>
          <c:y val="0.71438358700885085"/>
          <c:w val="0.86159963375694271"/>
          <c:h val="0.24394733113389977"/>
        </c:manualLayout>
      </c:layout>
      <c:overlay val="0"/>
      <c:txPr>
        <a:bodyPr/>
        <a:lstStyle/>
        <a:p>
          <a:pPr algn="just"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bg1"/>
                </a:solidFill>
              </a:rPr>
              <a:t>Число зрителей мероприятий </a:t>
            </a:r>
            <a:r>
              <a:rPr lang="ru-RU" dirty="0" smtClean="0">
                <a:solidFill>
                  <a:schemeClr val="bg1"/>
                </a:solidFill>
              </a:rPr>
              <a:t>театральных и концертных </a:t>
            </a:r>
            <a:r>
              <a:rPr lang="ru-RU" dirty="0">
                <a:solidFill>
                  <a:schemeClr val="bg1"/>
                </a:solidFill>
              </a:rPr>
              <a:t>организаций Ленинградской области (</a:t>
            </a:r>
            <a:r>
              <a:rPr lang="ru-RU" dirty="0" err="1">
                <a:solidFill>
                  <a:schemeClr val="bg1"/>
                </a:solidFill>
              </a:rPr>
              <a:t>тыс.чел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51220118671417E-2"/>
          <c:y val="0.31303820272693011"/>
          <c:w val="0.96529755976265719"/>
          <c:h val="0.558564026654990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03142818923684E-2"/>
                  <c:y val="-4.9339016797697859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800" b="1" i="0" u="none" strike="noStrike" kern="12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276,7</a:t>
                    </a:r>
                    <a:endParaRPr lang="en-US" sz="1800" b="1" i="0" u="none" strike="noStrike" kern="1200" baseline="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44125047026584E-2"/>
                  <c:y val="-6.6938096202818487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149,4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43E-2"/>
                  <c:y val="-6.3171900939495498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ru-RU" sz="1800" b="1" dirty="0" smtClean="0">
                        <a:solidFill>
                          <a:schemeClr val="bg1"/>
                        </a:solidFill>
                      </a:rPr>
                      <a:t>283,9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276.7</c:v>
                </c:pt>
                <c:pt idx="1">
                  <c:v>149.4</c:v>
                </c:pt>
                <c:pt idx="2">
                  <c:v>283.89999999999998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9226624"/>
        <c:axId val="75590464"/>
        <c:axId val="0"/>
      </c:bar3DChart>
      <c:catAx>
        <c:axId val="9922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5590464"/>
        <c:crosses val="autoZero"/>
        <c:auto val="1"/>
        <c:lblAlgn val="ctr"/>
        <c:lblOffset val="100"/>
        <c:noMultiLvlLbl val="0"/>
      </c:catAx>
      <c:valAx>
        <c:axId val="7559046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992266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26209893684744"/>
          <c:y val="0.10732615789117342"/>
          <c:w val="0.42913428378805119"/>
          <c:h val="0.879075734253864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16196686351706E-2"/>
                  <c:y val="1.86876874934301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992735625385338E-2"/>
                  <c:y val="-0.130404243528641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96719160105063E-2"/>
                  <c:y val="-3.94709888871818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319821607123017E-2"/>
                  <c:y val="6.112698915405060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Более 80 баллов</c:v>
                </c:pt>
                <c:pt idx="1">
                  <c:v>60-80 баллов</c:v>
                </c:pt>
                <c:pt idx="2">
                  <c:v>40-60 баллов</c:v>
                </c:pt>
                <c:pt idx="3">
                  <c:v>ниже 40 баллов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0.32</c:v>
                </c:pt>
                <c:pt idx="2">
                  <c:v>0.03</c:v>
                </c:pt>
                <c:pt idx="3">
                  <c:v>0.14000000000000001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7797387591854872E-2"/>
          <c:y val="0.24134635963911655"/>
          <c:w val="0.29396751144104538"/>
          <c:h val="0.41950377719870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5832134491068222"/>
          <c:y val="5.3488372093023255E-2"/>
          <c:w val="0.5117077083170869"/>
          <c:h val="0.944186046511627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2.9285517232126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91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024,6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36238238626025E-2"/>
                  <c:y val="-2.3255813953488372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250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000</a:t>
                    </a:r>
                    <a:r>
                      <a:rPr lang="ru-RU" sz="1600" b="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11598741875732E-2"/>
                  <c:y val="4.65116279069767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69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200</a:t>
                    </a:r>
                    <a:r>
                      <a:rPr lang="ru-RU" sz="1600" b="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80438867688159E-2"/>
                  <c:y val="2.325581395348751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71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894,4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5226833835190984E-2"/>
                  <c:y val="3.953488372093014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623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464,6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629717861188746E-2"/>
                  <c:y val="-2.3255813953488372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103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139,6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980438867688256E-2"/>
                  <c:y val="-4.65116279069767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179</a:t>
                    </a:r>
                    <a:r>
                      <a: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846,4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Укрепление материально-технической базы государственных учреждений и капитальный ремонт муниципальных учреждений культуры </c:v>
                </c:pt>
                <c:pt idx="1">
                  <c:v>Развитие сети культурно-досуговых учреждений Ленинградской области </c:v>
                </c:pt>
                <c:pt idx="2">
                  <c:v>Обеспечение сохранности, благоустройства и доступности парков </c:v>
                </c:pt>
                <c:pt idx="3">
                  <c:v>Сохранение нематериального культурного наследия, поддержка самодеятельного народного творчества</c:v>
                </c:pt>
                <c:pt idx="4">
                  <c:v>Развитие профессионального искусства </c:v>
                </c:pt>
                <c:pt idx="5">
                  <c:v>Библиотечное обслуживание и популяризация чтения </c:v>
                </c:pt>
                <c:pt idx="6">
                  <c:v>Развитие профессионального образования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91024.6</c:v>
                </c:pt>
                <c:pt idx="1">
                  <c:v>250000</c:v>
                </c:pt>
                <c:pt idx="2">
                  <c:v>69200</c:v>
                </c:pt>
                <c:pt idx="3">
                  <c:v>71894.399999999994</c:v>
                </c:pt>
                <c:pt idx="4">
                  <c:v>623464.6</c:v>
                </c:pt>
                <c:pt idx="5">
                  <c:v>103139.6</c:v>
                </c:pt>
                <c:pt idx="6">
                  <c:v>179846.39999999999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2.2629613045450619E-2"/>
                  <c:y val="-2.3255813953488372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smtClean="0"/>
                      <a:t>113</a:t>
                    </a:r>
                    <a:r>
                      <a:rPr lang="ru-RU" sz="1600" b="0" smtClean="0"/>
                      <a:t> </a:t>
                    </a:r>
                    <a:r>
                      <a:rPr lang="en-US" sz="1600" b="0" smtClean="0"/>
                      <a:t>750</a:t>
                    </a:r>
                    <a:r>
                      <a:rPr lang="ru-RU" sz="1600" b="0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954357357939039E-2"/>
                  <c:y val="-4.65116279069767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200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000</a:t>
                    </a:r>
                    <a:r>
                      <a:rPr lang="ru-RU" sz="1600" b="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11598741875732E-2"/>
                  <c:y val="2.325581395348751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69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200</a:t>
                    </a:r>
                    <a:r>
                      <a:rPr lang="ru-RU" sz="1600" b="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1598741875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69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094,4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564514086816042E-2"/>
                  <c:y val="-5.348837209302325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641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435,2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9673981128136E-2"/>
                  <c:y val="-4.651162790697674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105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433,4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649278993500585E-2"/>
                  <c:y val="-1.162809009338948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dirty="0" smtClean="0"/>
                      <a:t>171</a:t>
                    </a:r>
                    <a:r>
                      <a:rPr lang="ru-RU" sz="1600" b="0" dirty="0" smtClean="0"/>
                      <a:t> </a:t>
                    </a:r>
                    <a:r>
                      <a:rPr lang="en-US" sz="1600" b="0" dirty="0" smtClean="0"/>
                      <a:t>127,3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Укрепление материально-технической базы государственных учреждений и капитальный ремонт муниципальных учреждений культуры </c:v>
                </c:pt>
                <c:pt idx="1">
                  <c:v>Развитие сети культурно-досуговых учреждений Ленинградской области </c:v>
                </c:pt>
                <c:pt idx="2">
                  <c:v>Обеспечение сохранности, благоустройства и доступности парков </c:v>
                </c:pt>
                <c:pt idx="3">
                  <c:v>Сохранение нематериального культурного наследия, поддержка самодеятельного народного творчества</c:v>
                </c:pt>
                <c:pt idx="4">
                  <c:v>Развитие профессионального искусства </c:v>
                </c:pt>
                <c:pt idx="5">
                  <c:v>Библиотечное обслуживание и популяризация чтения </c:v>
                </c:pt>
                <c:pt idx="6">
                  <c:v>Развитие профессионального образования 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113750</c:v>
                </c:pt>
                <c:pt idx="1">
                  <c:v>200000</c:v>
                </c:pt>
                <c:pt idx="2">
                  <c:v>69200</c:v>
                </c:pt>
                <c:pt idx="3">
                  <c:v>69094.399999999994</c:v>
                </c:pt>
                <c:pt idx="4">
                  <c:v>641435.19999999995</c:v>
                </c:pt>
                <c:pt idx="5">
                  <c:v>105433.4</c:v>
                </c:pt>
                <c:pt idx="6">
                  <c:v>171127.3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3047680"/>
        <c:axId val="75708032"/>
        <c:axId val="0"/>
      </c:bar3DChart>
      <c:catAx>
        <c:axId val="103047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75708032"/>
        <c:crosses val="autoZero"/>
        <c:auto val="1"/>
        <c:lblAlgn val="ctr"/>
        <c:lblOffset val="100"/>
        <c:noMultiLvlLbl val="0"/>
      </c:catAx>
      <c:valAx>
        <c:axId val="75708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04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65330307931862"/>
          <c:y val="2.5793261307452842E-2"/>
          <c:w val="8.5379336541533443E-2"/>
          <c:h val="0.12050650064090826"/>
        </c:manualLayout>
      </c:layout>
      <c:overlay val="0"/>
      <c:spPr>
        <a:ln>
          <a:solidFill>
            <a:schemeClr val="bg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82254786734833"/>
          <c:y val="6.5046138118668176E-2"/>
          <c:w val="0.56204063360859491"/>
          <c:h val="0.58601833805412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4.0638088384322398E-3"/>
                  <c:y val="-2.00355546580748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737 612,8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2761767686448E-4"/>
                  <c:y val="8.586666282032097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75 170,2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0162443558655E-3"/>
                  <c:y val="2.1996289478381435E-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83 989,7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765706061186884E-3"/>
                  <c:y val="-5.7244441880213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</c:v>
                </c:pt>
                <c:pt idx="1">
                  <c:v>Капитальный ремонт объектов культуры </c:v>
                </c:pt>
                <c:pt idx="2">
                  <c:v>Государственная поддержка отрасли культуры </c:v>
                </c:pt>
                <c:pt idx="3">
                  <c:v>На реализацию мероприятий по созданию и развитию инфраструктуры активных видов туризма на территории муниципальных образований Ленинградской области 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737612.80000000005</c:v>
                </c:pt>
                <c:pt idx="1">
                  <c:v>75170.2</c:v>
                </c:pt>
                <c:pt idx="2">
                  <c:v>83989.7</c:v>
                </c:pt>
                <c:pt idx="3">
                  <c:v>30409.9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9.0123120608406587E-3"/>
                  <c:y val="-5.7244441880214009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757 738,9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1047070745792E-3"/>
                  <c:y val="-2.8622220940106987E-3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80</a:t>
                    </a:r>
                    <a:r>
                      <a:rPr lang="ru-RU" sz="160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smtClean="0">
                        <a:solidFill>
                          <a:schemeClr val="bg1"/>
                        </a:solidFill>
                      </a:rPr>
                      <a:t>000</a:t>
                    </a:r>
                    <a:r>
                      <a:rPr lang="ru-RU" sz="1600" smtClean="0">
                        <a:solidFill>
                          <a:schemeClr val="bg1"/>
                        </a:solidFill>
                      </a:rPr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765706061186884E-3"/>
                  <c:y val="5.7244441880213975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26 530,4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638088384322398E-3"/>
                  <c:y val="-1.144888837604290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44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590,1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Софинансирование дополнительных расходов местных бюджетов на сохранение целевых показателей повышения оплаты труда работников муниципальных учреждений культуры </c:v>
                </c:pt>
                <c:pt idx="1">
                  <c:v>Капитальный ремонт объектов культуры </c:v>
                </c:pt>
                <c:pt idx="2">
                  <c:v>Государственная поддержка отрасли культуры </c:v>
                </c:pt>
                <c:pt idx="3">
                  <c:v>На реализацию мероприятий по созданию и развитию инфраструктуры активных видов туризма на территории муниципальных образований Ленинградской области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757738.9</c:v>
                </c:pt>
                <c:pt idx="1">
                  <c:v>80000</c:v>
                </c:pt>
                <c:pt idx="2">
                  <c:v>26530.400000000001</c:v>
                </c:pt>
                <c:pt idx="3">
                  <c:v>44590.1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3050752"/>
        <c:axId val="65564032"/>
      </c:barChart>
      <c:catAx>
        <c:axId val="10305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564032"/>
        <c:crosses val="autoZero"/>
        <c:auto val="1"/>
        <c:lblAlgn val="ctr"/>
        <c:lblOffset val="100"/>
        <c:noMultiLvlLbl val="0"/>
      </c:catAx>
      <c:valAx>
        <c:axId val="6556403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30507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66745801077517308"/>
          <c:y val="0.10970198633705888"/>
          <c:w val="6.3992509792339364E-2"/>
          <c:h val="0.13323779070710859"/>
        </c:manualLayout>
      </c:layout>
      <c:overlay val="0"/>
      <c:spPr>
        <a:ln>
          <a:solidFill>
            <a:schemeClr val="bg1"/>
          </a:solidFill>
        </a:ln>
      </c:spPr>
      <c:txPr>
        <a:bodyPr rot="0" vert="horz" anchor="t" anchorCtr="0"/>
        <a:lstStyle/>
        <a:p>
          <a:pPr algn="just">
            <a:defRPr sz="1600">
              <a:ln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 smtClean="0"/>
                      <a:t>27,7</a:t>
                    </a:r>
                    <a:endParaRPr lang="ru-RU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0">
                  <c:v>31.5</c:v>
                </c:pt>
                <c:pt idx="1">
                  <c:v>39.700000000000003</c:v>
                </c:pt>
                <c:pt idx="2">
                  <c:v>42.9</c:v>
                </c:pt>
                <c:pt idx="3">
                  <c:v>43.2</c:v>
                </c:pt>
                <c:pt idx="4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130624"/>
        <c:axId val="65566912"/>
      </c:barChart>
      <c:catAx>
        <c:axId val="10313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65566912"/>
        <c:crosses val="autoZero"/>
        <c:auto val="1"/>
        <c:lblAlgn val="ctr"/>
        <c:lblOffset val="100"/>
        <c:noMultiLvlLbl val="0"/>
      </c:catAx>
      <c:valAx>
        <c:axId val="65566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103130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27791333184691"/>
          <c:y val="0.19473396301112433"/>
          <c:w val="0.52018552057750111"/>
          <c:h val="0.479494418800353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0.24946994372108938"/>
                  <c:y val="-2.393305280023488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3044696249240051"/>
                  <c:y val="-3.381918319567630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регионального бюджета, тыс. рублей</c:v>
                </c:pt>
                <c:pt idx="1">
                  <c:v>Средства федерального бюджета, 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37015.519999999997</c:v>
                </c:pt>
                <c:pt idx="1">
                  <c:v>1400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608889858750444E-2"/>
          <c:y val="0.71685071228236907"/>
          <c:w val="0.86159963375694271"/>
          <c:h val="0.24394733113389977"/>
        </c:manualLayout>
      </c:layout>
      <c:overlay val="0"/>
      <c:txPr>
        <a:bodyPr/>
        <a:lstStyle/>
        <a:p>
          <a:pPr algn="just"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>
                <a:solidFill>
                  <a:schemeClr val="bg1"/>
                </a:solidFill>
              </a:rPr>
              <a:t>Всего – 820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34152175799115"/>
          <c:y val="8.3298211542920553E-2"/>
          <c:w val="0.5740981902719815"/>
          <c:h val="0.87021841148000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7.0270600462832202E-3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4329607405338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532101823539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513541532027458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892004157363651E-2"/>
                  <c:y val="-4.6483376977077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892004157363651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297416166620335E-2"/>
                  <c:y val="-4.6483376977076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5297416166620335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5297416166620335E-2"/>
                  <c:y val="-4.648337697707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Муниципальные библиотеки</c:v>
                </c:pt>
                <c:pt idx="1">
                  <c:v>Культурно-досуговые учреждения</c:v>
                </c:pt>
                <c:pt idx="2">
                  <c:v>Детские школы искусств</c:v>
                </c:pt>
                <c:pt idx="3">
                  <c:v>Государственные театры</c:v>
                </c:pt>
                <c:pt idx="4">
                  <c:v>Дом народного творчества</c:v>
                </c:pt>
                <c:pt idx="5">
                  <c:v>Государственные оркестры</c:v>
                </c:pt>
                <c:pt idx="6">
                  <c:v>Государственные библиотеки</c:v>
                </c:pt>
                <c:pt idx="7">
                  <c:v>Парковое агентство</c:v>
                </c:pt>
                <c:pt idx="8">
                  <c:v>Колледж культуры и искусства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381</c:v>
                </c:pt>
                <c:pt idx="1">
                  <c:v>354</c:v>
                </c:pt>
                <c:pt idx="2">
                  <c:v>72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087040"/>
        <c:axId val="72478080"/>
        <c:axId val="0"/>
      </c:bar3DChart>
      <c:catAx>
        <c:axId val="72087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72478080"/>
        <c:crosses val="autoZero"/>
        <c:auto val="1"/>
        <c:lblAlgn val="ctr"/>
        <c:lblOffset val="100"/>
        <c:noMultiLvlLbl val="0"/>
      </c:catAx>
      <c:valAx>
        <c:axId val="72478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2087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bg1"/>
                </a:solidFill>
              </a:rPr>
              <a:t>Число посещений культурных </a:t>
            </a:r>
            <a:r>
              <a:rPr lang="ru-RU" dirty="0" smtClean="0">
                <a:solidFill>
                  <a:schemeClr val="bg1"/>
                </a:solidFill>
              </a:rPr>
              <a:t>мероприятий, </a:t>
            </a:r>
          </a:p>
          <a:p>
            <a:pPr>
              <a:defRPr>
                <a:solidFill>
                  <a:schemeClr val="bg1"/>
                </a:solidFill>
              </a:defRPr>
            </a:pPr>
            <a:r>
              <a:rPr lang="ru-RU" dirty="0" smtClean="0">
                <a:solidFill>
                  <a:schemeClr val="bg1"/>
                </a:solidFill>
              </a:rPr>
              <a:t>млн. человек </a:t>
            </a:r>
            <a:endParaRPr lang="ru-RU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372914063801244"/>
          <c:y val="1.9328244576867441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00644258404889E-2"/>
          <c:y val="0.1682301775112531"/>
          <c:w val="0.94468408244450353"/>
          <c:h val="0.730089913624465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значения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3.2473779660291023E-3"/>
                  <c:y val="-1.02243644188897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5,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8341567837852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420060485610849E-3"/>
                  <c:y val="-3.0673093256669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65822881101858E-2"/>
                  <c:y val="-2.300481994250203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1"/>
                        </a:solidFill>
                      </a:rPr>
                      <a:t>28,5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65822881101858E-2"/>
                  <c:y val="-1.789263773305714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bg1"/>
                        </a:solidFill>
                      </a:rPr>
                      <a:t>41,6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2026</c:v>
                </c:pt>
                <c:pt idx="4">
                  <c:v>2030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5.2554305655602302</c:v>
                </c:pt>
                <c:pt idx="1">
                  <c:v>15.015515901600599</c:v>
                </c:pt>
                <c:pt idx="2">
                  <c:v>16.5102950362052</c:v>
                </c:pt>
                <c:pt idx="3">
                  <c:v>28.478180025423502</c:v>
                </c:pt>
                <c:pt idx="4">
                  <c:v>41.643818704801902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Фактические значения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1365822881101873E-2"/>
                  <c:y val="-1.789263773305723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</a:rPr>
                      <a:t>5,</a:t>
                    </a:r>
                    <a:r>
                      <a:rPr lang="ru-RU" b="1" smtClean="0">
                        <a:solidFill>
                          <a:schemeClr val="bg1"/>
                        </a:solidFill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84267796174615E-2"/>
                  <c:y val="-1.27806567906283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2026</c:v>
                </c:pt>
                <c:pt idx="4">
                  <c:v>2030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5.5572889999999999</c:v>
                </c:pt>
                <c:pt idx="1">
                  <c:v>13.848000000000001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2214016"/>
        <c:axId val="72481536"/>
        <c:axId val="0"/>
      </c:bar3DChart>
      <c:catAx>
        <c:axId val="7221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2481536"/>
        <c:crosses val="autoZero"/>
        <c:auto val="1"/>
        <c:lblAlgn val="ctr"/>
        <c:lblOffset val="100"/>
        <c:noMultiLvlLbl val="0"/>
      </c:catAx>
      <c:valAx>
        <c:axId val="72481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21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9040327525292019E-2"/>
          <c:y val="0.28398272245866113"/>
          <c:w val="0.32576958633929137"/>
          <c:h val="0.12435594712583677"/>
        </c:manualLayout>
      </c:layout>
      <c:overlay val="0"/>
      <c:spPr>
        <a:ln>
          <a:solidFill>
            <a:schemeClr val="bg1"/>
          </a:solidFill>
        </a:ln>
      </c:spPr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>
                <a:solidFill>
                  <a:schemeClr val="bg1"/>
                </a:solidFill>
              </a:rPr>
              <a:t>Число культурно-досуговых формирований (ед.)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3.0941996182683496E-2"/>
                  <c:y val="-3.4375000000000003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514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47796564415144E-2"/>
                  <c:y val="-3.7499999999999999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540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941996182683496E-2"/>
                  <c:y val="-3.125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z="200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604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5514</c:v>
                </c:pt>
                <c:pt idx="1">
                  <c:v>5540</c:v>
                </c:pt>
                <c:pt idx="2">
                  <c:v>5604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433472"/>
        <c:axId val="75726848"/>
        <c:axId val="0"/>
      </c:bar3DChart>
      <c:catAx>
        <c:axId val="7543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5726848"/>
        <c:crosses val="autoZero"/>
        <c:auto val="1"/>
        <c:lblAlgn val="ctr"/>
        <c:lblOffset val="100"/>
        <c:noMultiLvlLbl val="0"/>
      </c:catAx>
      <c:valAx>
        <c:axId val="757268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543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  <a:effectLst/>
              </a:defRPr>
            </a:pPr>
            <a:r>
              <a:rPr lang="ru-RU" sz="1800" dirty="0">
                <a:solidFill>
                  <a:schemeClr val="bg1"/>
                </a:solidFill>
                <a:effectLst/>
              </a:rPr>
              <a:t>Количество участников культурно - досуговых формирований (чел.)</a:t>
            </a:r>
          </a:p>
        </c:rich>
      </c:tx>
      <c:layout>
        <c:manualLayout>
          <c:xMode val="edge"/>
          <c:yMode val="edge"/>
          <c:x val="0.10595941246992456"/>
          <c:y val="5.76591917137412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32235827963559"/>
          <c:y val="0.3202903758992765"/>
          <c:w val="0.81036416960615487"/>
          <c:h val="0.618520277792263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340101514425423E-3"/>
                  <c:y val="-5.1087513573759577E-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1"/>
                        </a:solidFill>
                      </a:defRPr>
                    </a:pPr>
                    <a:r>
                      <a:rPr lang="en-US" sz="1800" smtClean="0">
                        <a:solidFill>
                          <a:schemeClr val="bg1"/>
                        </a:solidFill>
                      </a:rPr>
                      <a:t>116</a:t>
                    </a:r>
                    <a:r>
                      <a:rPr lang="ru-RU" sz="180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smtClean="0">
                        <a:solidFill>
                          <a:schemeClr val="bg1"/>
                        </a:solidFill>
                      </a:rPr>
                      <a:t>907</a:t>
                    </a:r>
                    <a:endParaRPr lang="en-US" sz="18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997824927740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114</a:t>
                    </a:r>
                    <a:r>
                      <a:rPr lang="ru-RU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013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449673739161128E-2"/>
                  <c:y val="-7.1987466245247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113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116907</c:v>
                </c:pt>
                <c:pt idx="1">
                  <c:v>114013</c:v>
                </c:pt>
                <c:pt idx="2">
                  <c:v>113489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5329536"/>
        <c:axId val="75732032"/>
        <c:axId val="0"/>
      </c:bar3DChart>
      <c:catAx>
        <c:axId val="75329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75732032"/>
        <c:crosses val="autoZero"/>
        <c:auto val="1"/>
        <c:lblAlgn val="ctr"/>
        <c:lblOffset val="100"/>
        <c:noMultiLvlLbl val="0"/>
      </c:catAx>
      <c:valAx>
        <c:axId val="75732032"/>
        <c:scaling>
          <c:orientation val="minMax"/>
        </c:scaling>
        <c:delete val="1"/>
        <c:axPos val="b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532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>
                <a:solidFill>
                  <a:schemeClr val="bg1"/>
                </a:solidFill>
              </a:rPr>
              <a:t>Охват населения библиотечной услугой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260875258622945E-2"/>
          <c:y val="0.26726147655734622"/>
          <c:w val="0.93347824948275415"/>
          <c:h val="0.57291893650618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2.7213443393418774E-2"/>
                  <c:y val="-3.004665512118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37159326020863E-2"/>
                  <c:y val="-5.0077758535300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42295595612406E-2"/>
                  <c:y val="-3.0046655121180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0.26989999999999997</c:v>
                </c:pt>
                <c:pt idx="1">
                  <c:v>0.24990000000000001</c:v>
                </c:pt>
                <c:pt idx="2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408896"/>
        <c:axId val="65956096"/>
        <c:axId val="0"/>
      </c:bar3DChart>
      <c:catAx>
        <c:axId val="754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  <c:crossAx val="65956096"/>
        <c:crosses val="autoZero"/>
        <c:auto val="1"/>
        <c:lblAlgn val="ctr"/>
        <c:lblOffset val="100"/>
        <c:noMultiLvlLbl val="0"/>
      </c:catAx>
      <c:valAx>
        <c:axId val="65956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540889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общедоступных библиотек Ленинградской области (тыс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71010058711395E-2"/>
                  <c:y val="-6.317190093949549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068,1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66735106355766E-2"/>
                  <c:y val="-8.42292012526606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431,9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66868638527343E-2"/>
                  <c:y val="-6.317190093949549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sz="1600" b="1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124,9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5068.1000000000004</c:v>
                </c:pt>
                <c:pt idx="1">
                  <c:v>4431.8999999999996</c:v>
                </c:pt>
                <c:pt idx="2">
                  <c:v>6124.98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435520"/>
        <c:axId val="65957824"/>
        <c:axId val="0"/>
      </c:bar3DChart>
      <c:catAx>
        <c:axId val="754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957824"/>
        <c:crosses val="autoZero"/>
        <c:auto val="1"/>
        <c:lblAlgn val="ctr"/>
        <c:lblOffset val="100"/>
        <c:noMultiLvlLbl val="0"/>
      </c:catAx>
      <c:valAx>
        <c:axId val="6595782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7543552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r>
              <a:rPr lang="ru-RU" sz="1800">
                <a:solidFill>
                  <a:schemeClr val="bg1"/>
                </a:solidFill>
              </a:rPr>
              <a:t>Количество пользователей общедоступных библиотек Ленинградской области</a:t>
            </a:r>
          </a:p>
        </c:rich>
      </c:tx>
      <c:layout>
        <c:manualLayout>
          <c:xMode val="edge"/>
          <c:yMode val="edge"/>
          <c:x val="0.2073629890796447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860749132449339E-2"/>
          <c:y val="0.31966331226354966"/>
          <c:w val="0.93458937569028278"/>
          <c:h val="0.502470404522954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1.2968330316239372E-2"/>
                  <c:y val="-5.283661119515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55662442735122E-2"/>
                  <c:y val="-4.803328290468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34299456923087E-2"/>
                  <c:y val="-4.3229954614220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444.9</c:v>
                </c:pt>
                <c:pt idx="1">
                  <c:v>453.7</c:v>
                </c:pt>
                <c:pt idx="2">
                  <c:v>538.4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1941760"/>
        <c:axId val="65959552"/>
        <c:axId val="0"/>
      </c:bar3DChart>
      <c:catAx>
        <c:axId val="1019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  <c:crossAx val="65959552"/>
        <c:crosses val="autoZero"/>
        <c:auto val="1"/>
        <c:lblAlgn val="ctr"/>
        <c:lblOffset val="100"/>
        <c:noMultiLvlLbl val="0"/>
      </c:catAx>
      <c:valAx>
        <c:axId val="6595955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0194176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475DA14-8AAE-4F23-A345-C70AE5C40927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F396CFF2-11DC-48A8-8805-F73C40A5A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F2D829-618D-4DC6-B005-D5C8CA7DF2F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8" y="58854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24CC88-234F-49AA-A541-C48C4C07EEA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ulture.ru/documen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7"/>
            <a:ext cx="1296144" cy="1574156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55576" y="3765036"/>
            <a:ext cx="7848872" cy="6720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335704" y="5877272"/>
            <a:ext cx="6472592" cy="768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2022 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Расширенное заседание коллегии </a:t>
            </a:r>
            <a:endParaRPr lang="ru-RU" sz="2400" spc="-5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 </a:t>
            </a:r>
            <a:r>
              <a:rPr lang="ru-RU" sz="24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культуре и туризму Ленинградской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699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итогах работы комитета по культуре и туризму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Ленинградской области </a:t>
            </a:r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algn="ctr"/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 и перспективы развития отрасли культуры и туризма 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3844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7501700"/>
              </p:ext>
            </p:extLst>
          </p:nvPr>
        </p:nvGraphicFramePr>
        <p:xfrm>
          <a:off x="40075" y="1484784"/>
          <a:ext cx="4200130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94299232"/>
              </p:ext>
            </p:extLst>
          </p:nvPr>
        </p:nvGraphicFramePr>
        <p:xfrm>
          <a:off x="710744" y="4221088"/>
          <a:ext cx="7821695" cy="241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18277619"/>
              </p:ext>
            </p:extLst>
          </p:nvPr>
        </p:nvGraphicFramePr>
        <p:xfrm>
          <a:off x="4139952" y="1484784"/>
          <a:ext cx="48965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6829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3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7268" y="1916832"/>
            <a:ext cx="4088433" cy="4032448"/>
          </a:xfrm>
        </p:spPr>
        <p:txBody>
          <a:bodyPr>
            <a:norm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13.03.2021 </a:t>
            </a:r>
            <a:r>
              <a:rPr lang="ru-RU" sz="1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608-р «Об утверждении Стратегии развития библиотечного дела на период до 2030 года</a:t>
            </a:r>
            <a:r>
              <a:rPr lang="ru-RU" sz="1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5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5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07.07.2021 </a:t>
            </a:r>
            <a:r>
              <a:rPr lang="ru-RU" sz="1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1828-р «Об утверждении плана мероприятий по реализации Стратегии развития библиотечного дела на период до 2030 года»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3919" r="3447" b="4492"/>
          <a:stretch/>
        </p:blipFill>
        <p:spPr bwMode="auto">
          <a:xfrm>
            <a:off x="93349" y="2118813"/>
            <a:ext cx="463233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36354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-646331"/>
            <a:ext cx="5268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Театры, оркестры: число </a:t>
            </a:r>
            <a:r>
              <a:rPr lang="ru-RU" dirty="0" smtClean="0"/>
              <a:t>посещений+ картинка</a:t>
            </a:r>
          </a:p>
          <a:p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72468372"/>
              </p:ext>
            </p:extLst>
          </p:nvPr>
        </p:nvGraphicFramePr>
        <p:xfrm>
          <a:off x="489709" y="1988840"/>
          <a:ext cx="805130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049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84784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08.09.2021 года 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1521 «О социальной поддержке молодежи в возрасте от 14 до 22 лет для повышения доступности организаций культуры»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0401" y="2708920"/>
            <a:ext cx="4608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организационно-технологической подготовке организаций культуры и билетных операторов (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агрегаторов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 участию в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«Пушкинская карта»,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находятся в сети Интернет по ссылке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https://docs.culture.ru/documents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fs01.cap.ru/www21-06/mincult/photo/2021/09/17/43d9ed93-f3ad-4559-b0f9-18436c656bd8/hd_tall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" y="2708920"/>
            <a:ext cx="4121725" cy="3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7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pic>
        <p:nvPicPr>
          <p:cNvPr id="1026" name="Picture 2" descr="https://avatars.mds.yandex.net/get-kinopoisk-image/1629390/1dd6ccb4-fba2-4b20-9c37-92385cc59732/300x4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>
            <a:off x="6799048" y="3789040"/>
            <a:ext cx="2093432" cy="2761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320522"/>
              </p:ext>
            </p:extLst>
          </p:nvPr>
        </p:nvGraphicFramePr>
        <p:xfrm>
          <a:off x="233663" y="1988840"/>
          <a:ext cx="5938019" cy="4753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837"/>
                <a:gridCol w="3137926"/>
                <a:gridCol w="2304256"/>
              </a:tblGrid>
              <a:tr h="47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Получатель субсидии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предоставляемой субсидии,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96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«Твин Медиа»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ФИЛЬМ: «Седьмая Симфония. Фильм 1 и 2»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3 008 033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,8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6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«Стар Медиа </a:t>
                      </a:r>
                      <a:r>
                        <a:rPr lang="ru-RU" sz="1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Дистрибьюшн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ФИЛЬМ: «Фаина»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2 555 859,48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6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«Компания «АТК- СТУДИО»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ФИЛЬМ: «Легенды Южного Урала»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133 276,00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96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40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«Пандора»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ФИЛЬМ: «</a:t>
                      </a:r>
                      <a:r>
                        <a:rPr lang="ru-RU" sz="14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Девятаев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30 739,94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7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 «Мотор фильм студия»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ФИЛЬМ: «Спасите Колю!»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866</a:t>
                      </a: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000,00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17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«КИНОХРОНИКИ»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«Осторожно, дети!»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1 606 090, 70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385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000,00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r="24629"/>
          <a:stretch/>
        </p:blipFill>
        <p:spPr bwMode="auto">
          <a:xfrm>
            <a:off x="6300192" y="1484784"/>
            <a:ext cx="2016224" cy="2584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187624" y="1412776"/>
            <a:ext cx="3834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4151405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pic>
        <p:nvPicPr>
          <p:cNvPr id="3074" name="Picture 2" descr="U:\КОМИТЕТ ПО КУЛЬТУРЕ ЛО\Коллегия 2022\ДШИ\ЛОККИ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1628800"/>
            <a:ext cx="4524015" cy="3044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КОМИТЕТ ПО КУЛЬТУРЕ ЛО\Коллегия 2022\ДШИ\ЛОККИ\IMG_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81887"/>
            <a:ext cx="4440964" cy="296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КОМИТЕТ ПО КУЛЬТУРЕ ЛО\Коллегия 2022\ДШИ\Копия id4n1RTaQL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3"/>
            <a:ext cx="4272663" cy="284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67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U:\КОМИТЕТ ПО КУЛЬТУРЕ ЛО\Коллегия 2022\15\Колледж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3" y="1376704"/>
            <a:ext cx="4517888" cy="309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КОМИТЕТ ПО КУЛЬТУРЕ ЛО\Коллегия 2022\15\Колледж.Коронный выпуск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5074"/>
            <a:ext cx="4392486" cy="292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pic>
        <p:nvPicPr>
          <p:cNvPr id="2050" name="Picture 2" descr="U:\КОМИТЕТ ПО КУЛЬТУРЕ ЛО\Коллегия 2022\15\Колледж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60" y="1898106"/>
            <a:ext cx="4445306" cy="3059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4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84068570"/>
              </p:ext>
            </p:extLst>
          </p:nvPr>
        </p:nvGraphicFramePr>
        <p:xfrm>
          <a:off x="717022" y="2060848"/>
          <a:ext cx="7708317" cy="430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59" y="1562756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качества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78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8" grpId="0">
        <p:bldAsOne/>
      </p:bldGraphic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467984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МАРШРУТЫ</a:t>
            </a:r>
            <a:endParaRPr lang="ru-RU" sz="20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A2D470-F19E-4E46-B9C8-994291BDE615}"/>
              </a:ext>
            </a:extLst>
          </p:cNvPr>
          <p:cNvSpPr txBox="1"/>
          <p:nvPr/>
        </p:nvSpPr>
        <p:spPr>
          <a:xfrm>
            <a:off x="105634" y="1484784"/>
            <a:ext cx="4250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туристский маршрут «Истории и тайны средневекового Выборга»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3" t="24969" r="20112" b="20000"/>
          <a:stretch/>
        </p:blipFill>
        <p:spPr bwMode="auto">
          <a:xfrm>
            <a:off x="251522" y="2568626"/>
            <a:ext cx="3961556" cy="343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17514" r="8162" b="6924"/>
          <a:stretch/>
        </p:blipFill>
        <p:spPr>
          <a:xfrm>
            <a:off x="4571181" y="2544615"/>
            <a:ext cx="4210135" cy="348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FA2D470-F19E-4E46-B9C8-994291BDE615}"/>
              </a:ext>
            </a:extLst>
          </p:cNvPr>
          <p:cNvSpPr txBox="1"/>
          <p:nvPr/>
        </p:nvSpPr>
        <p:spPr>
          <a:xfrm>
            <a:off x="4714850" y="1647702"/>
            <a:ext cx="4681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туристский 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«Государева Дорога»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9584" t="34816" r="41249" b="52591"/>
          <a:stretch/>
        </p:blipFill>
        <p:spPr>
          <a:xfrm>
            <a:off x="4373412" y="1700808"/>
            <a:ext cx="918668" cy="6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4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467984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ТУРИСТСКИЕ ФЕСТИВАЛИ</a:t>
            </a:r>
            <a:endParaRPr lang="ru-RU" sz="20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:\КОМИТЕТ ПО КУЛЬТУРЕ ЛО\Коллегия 2022\Слайды туристические\2.2.Туристские фестива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89" y="1844824"/>
            <a:ext cx="432048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КОМИТЕТ ПО КУЛЬТУРЕ ЛО\Коллегия 2022\Слайды туристические\2.1.Туристские фестивалиIMG_2332 — копи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1"/>
          <a:stretch/>
        </p:blipFill>
        <p:spPr bwMode="auto">
          <a:xfrm>
            <a:off x="899592" y="3772863"/>
            <a:ext cx="4067971" cy="308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КОМИТЕТ ПО КУЛЬТУРЕ ЛО\Коллегия 2022\Слайды туристические\2.3 Туристские фестивал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2" y="1371277"/>
            <a:ext cx="4285007" cy="2858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81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03648" y="764704"/>
            <a:ext cx="6408712" cy="512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spc="-50" dirty="0">
              <a:solidFill>
                <a:srgbClr val="F9F9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2745" y="1376703"/>
            <a:ext cx="907256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24.12.2014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808 «Об утверждении Основ государственной культурной политики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07.05.2018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«О национальных целях и стратегических задачах развития Российской Федерации на период до 2024 года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21.07.2020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474 «О национальных целях развития Российской Федерации на период до 2030 года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государственной культурной политики Российской Федерации на период до 2030 года», утвержденная Распоряжением Правительства Российской Федерации от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29.02.2016 года № 326-р: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социально-экономического развития Ленинградской области до 2030 года», утвержденная областным законом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от 08.08.2016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76-оз;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Ленинградской области: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«Развитие культуры в Ленинградской области»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«Развитие внутреннего и въездного туризма в Ленинградской области»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 Ленинградской области»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«Социальная поддержка отдельных категорий граждан в Ленинградской области»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общественное развитие в Ленинградской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938183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908720"/>
            <a:ext cx="9037315" cy="323968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383703"/>
              </p:ext>
            </p:extLst>
          </p:nvPr>
        </p:nvGraphicFramePr>
        <p:xfrm>
          <a:off x="35496" y="1988840"/>
          <a:ext cx="8928992" cy="4524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2755"/>
                <a:gridCol w="1737969"/>
                <a:gridCol w="1738845"/>
                <a:gridCol w="1614454"/>
                <a:gridCol w="854969"/>
              </a:tblGrid>
              <a:tr h="77075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Утвержденные бюджетные ассигнования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540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Кассовые расходы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Неисполненные бюджетные ассигнования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внутреннего и въездного туризма в Ленинградской области»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238 867,5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indent="-254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218 772,3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20 095,2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«Современное образование Ленинградской области»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179 846,4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179 846,4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2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«Социальная поддержка отдельных категорий граждан в Ленинградской области»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17 295,1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17 155,4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в Ленинградской области»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2 142 534,9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2 139 388,0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3 146,9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6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3 426,3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3 426,3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9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2 581 970,2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2 558 588,3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23 381,9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413937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развития отрасли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году, тыс. рублей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05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71178170"/>
              </p:ext>
            </p:extLst>
          </p:nvPr>
        </p:nvGraphicFramePr>
        <p:xfrm>
          <a:off x="0" y="1412376"/>
          <a:ext cx="9540552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819" y="944792"/>
            <a:ext cx="9037315" cy="323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0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1340768"/>
            <a:ext cx="914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расходов, тыс. рублей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67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5" grpId="0" animBg="1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61873918"/>
              </p:ext>
            </p:extLst>
          </p:nvPr>
        </p:nvGraphicFramePr>
        <p:xfrm>
          <a:off x="-3204864" y="2420888"/>
          <a:ext cx="15625735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-819" y="944792"/>
            <a:ext cx="9037315" cy="323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0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8486" y="1484784"/>
            <a:ext cx="904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муниципальных образований 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предоставлены на общую сумму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937 561,8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2022 года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911 528,8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3849947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0" grpId="0">
        <p:bldAsOne/>
      </p:bldGraphic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-819" y="944792"/>
            <a:ext cx="9037315" cy="3239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20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2" y="1484784"/>
            <a:ext cx="857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Указа Президента Российской Федерации от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597 «О мероприятиях по реализации государственной социальной политики»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1133" y="2276872"/>
            <a:ext cx="834662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заработной платы работников учреждений культуры,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220335857"/>
              </p:ext>
            </p:extLst>
          </p:nvPr>
        </p:nvGraphicFramePr>
        <p:xfrm>
          <a:off x="481132" y="2687434"/>
          <a:ext cx="8346629" cy="386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0094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3" grpId="0"/>
      <p:bldP spid="11" grpId="0"/>
      <p:bldGraphic spid="1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7"/>
            <a:ext cx="1296144" cy="1574156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55576" y="3765036"/>
            <a:ext cx="7848872" cy="67207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335704" y="5877272"/>
            <a:ext cx="6472592" cy="76808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 2022 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328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Расширенное заседание коллегии </a:t>
            </a:r>
            <a:endParaRPr lang="ru-RU" sz="2400" spc="-5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 </a:t>
            </a:r>
            <a:r>
              <a:rPr lang="ru-RU" sz="24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культуре и туризму Ленинградской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699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итогах работы комитета по культуре и туризму Ленинградской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</a:t>
            </a:r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algn="ctr"/>
            <a:r>
              <a:rPr lang="ru-RU" sz="2800" spc="-5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 и перспективы развития отрасли культуры и туризма  </a:t>
            </a:r>
            <a:r>
              <a:rPr lang="ru-RU" sz="2800" spc="-5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4929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62" y="2492896"/>
            <a:ext cx="9036495" cy="1107996"/>
          </a:xfrm>
          <a:prstGeom prst="rect">
            <a:avLst/>
          </a:prstGeom>
          <a:solidFill>
            <a:schemeClr val="accent2">
              <a:alpha val="2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17905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8712" cy="512490"/>
          </a:xfrm>
        </p:spPr>
        <p:txBody>
          <a:bodyPr>
            <a:noAutofit/>
          </a:bodyPr>
          <a:lstStyle/>
          <a:p>
            <a:pPr algn="ctr"/>
            <a:r>
              <a:rPr lang="ru-RU" sz="24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</a:t>
            </a:r>
            <a:endParaRPr lang="ru-RU" sz="24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13937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проекты «Культурная среда», «Цифровая культура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950506"/>
            <a:ext cx="45711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Clr>
                <a:srgbClr val="BB0D0D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оснащены музыкальными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инструментами, оборудованием, специальной литературой 8 детских школ искусств и ГБ ПОУ «Ленинградский областной колледж культуры и искусства»;</a:t>
            </a:r>
          </a:p>
          <a:p>
            <a:pPr marL="342900" indent="-342900" algn="just">
              <a:spcBef>
                <a:spcPts val="1200"/>
              </a:spcBef>
              <a:buClr>
                <a:srgbClr val="BB0D0D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модельному стандарту МБУ «Библиотека социокультурный центр «Тэффи» в г. Тихвин;</a:t>
            </a:r>
          </a:p>
          <a:p>
            <a:pPr marL="342900" indent="-342900" algn="just">
              <a:spcBef>
                <a:spcPts val="1200"/>
              </a:spcBef>
              <a:buClr>
                <a:srgbClr val="BB0D0D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реконструкции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Лодейнопольского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центра эстетического развития; </a:t>
            </a:r>
          </a:p>
          <a:p>
            <a:pPr marL="342900" indent="-342900" algn="just">
              <a:spcBef>
                <a:spcPts val="1200"/>
              </a:spcBef>
              <a:buClr>
                <a:srgbClr val="BB0D0D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концертный зал на базе Вепсского центра фольклора ГБУК ЛО «Дом народного творчества»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13210"/>
              </p:ext>
            </p:extLst>
          </p:nvPr>
        </p:nvGraphicFramePr>
        <p:xfrm>
          <a:off x="4567144" y="1511669"/>
          <a:ext cx="4745134" cy="514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Национальный проект «Культура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596" y1="55973" x2="18447" y2="22077"/>
                        <a14:foregroundMark x1="83284" y1="79569" x2="39806" y2="25791"/>
                        <a14:foregroundMark x1="22879" y1="53778" x2="52343" y2="36091"/>
                        <a14:foregroundMark x1="22119" y1="41241" x2="55298" y2="53778"/>
                        <a14:foregroundMark x1="25834" y1="39046" x2="52343" y2="39764"/>
                        <a14:foregroundMark x1="25074" y1="54496" x2="57493" y2="54496"/>
                        <a14:foregroundMark x1="22119" y1="55973" x2="78852" y2="76615"/>
                        <a14:foregroundMark x1="25074" y1="53018" x2="65597" y2="57450"/>
                        <a14:foregroundMark x1="30224" y1="56733" x2="62642" y2="61883"/>
                        <a14:foregroundMark x1="25074" y1="27269" x2="63402" y2="27269"/>
                        <a14:foregroundMark x1="23596" y1="34614" x2="61925" y2="30941"/>
                        <a14:foregroundMark x1="81807" y1="69228" x2="67792" y2="27986"/>
                        <a14:foregroundMark x1="78852" y1="68510" x2="65597" y2="2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34" y="-1780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30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/>
      <p:bldP spid="20" grpId="0" uiExpand="1" build="p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8712" cy="512490"/>
          </a:xfrm>
        </p:spPr>
        <p:txBody>
          <a:bodyPr>
            <a:noAutofit/>
          </a:bodyPr>
          <a:lstStyle/>
          <a:p>
            <a:pPr algn="ctr"/>
            <a:r>
              <a:rPr lang="ru-RU" sz="2400" b="1" spc="-5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</a:t>
            </a:r>
            <a:endParaRPr lang="ru-RU" sz="2400" b="1" spc="-5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1340768"/>
            <a:ext cx="9143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1772816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472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профильных специалиста региона прошли обучение на  базе Центров непрерывного образования и повышения квалификации творческих и управленческих кадров в сфере культуры;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культуре и туризму Ленинградской области выплачены 31 учащемуся образовательных учреждений в сфере культуры;</a:t>
            </a: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грантовую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на реализацию проектов по поддержке народного творчества получили: 7 социально ориентированных некоммерческих организаций, 5 любительских творческих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коллективов;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7 крупномасштабных проекта;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выплачены денежные поощрения 14 работникам и 7 лучшим сельским муниципальным учреждениям культуры</a:t>
            </a: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47693"/>
              </p:ext>
            </p:extLst>
          </p:nvPr>
        </p:nvGraphicFramePr>
        <p:xfrm>
          <a:off x="-18636" y="1710182"/>
          <a:ext cx="4454244" cy="514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Национальный проект «Культура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596" y1="55973" x2="18447" y2="22077"/>
                        <a14:foregroundMark x1="83284" y1="79569" x2="39806" y2="25791"/>
                        <a14:foregroundMark x1="22879" y1="53778" x2="52343" y2="36091"/>
                        <a14:foregroundMark x1="22119" y1="41241" x2="55298" y2="53778"/>
                        <a14:foregroundMark x1="25834" y1="39046" x2="52343" y2="39764"/>
                        <a14:foregroundMark x1="25074" y1="54496" x2="57493" y2="54496"/>
                        <a14:foregroundMark x1="22119" y1="55973" x2="78852" y2="76615"/>
                        <a14:foregroundMark x1="25074" y1="53018" x2="65597" y2="57450"/>
                        <a14:foregroundMark x1="30224" y1="56733" x2="62642" y2="61883"/>
                        <a14:foregroundMark x1="25074" y1="27269" x2="63402" y2="27269"/>
                        <a14:foregroundMark x1="23596" y1="34614" x2="61925" y2="30941"/>
                        <a14:foregroundMark x1="81807" y1="69228" x2="67792" y2="27986"/>
                        <a14:foregroundMark x1="78852" y1="68510" x2="65597" y2="2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34" y="-1780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6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/>
      <p:bldP spid="9" grpId="0" build="p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27295416"/>
              </p:ext>
            </p:extLst>
          </p:nvPr>
        </p:nvGraphicFramePr>
        <p:xfrm>
          <a:off x="52933" y="1700808"/>
          <a:ext cx="9036496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40768"/>
            <a:ext cx="9036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учреждений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955322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2" grpId="0">
        <p:bldAsOne/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44571067"/>
              </p:ext>
            </p:extLst>
          </p:nvPr>
        </p:nvGraphicFramePr>
        <p:xfrm>
          <a:off x="481133" y="1268760"/>
          <a:ext cx="8267331" cy="525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330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16" y="2060848"/>
            <a:ext cx="47067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 начальной школы под детскую школу искусств и городскую библиотеку в г. Никольское </a:t>
            </a:r>
            <a:r>
              <a:rPr lang="ru-RU" sz="17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Тосненского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района;</a:t>
            </a:r>
          </a:p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 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пос. Красный Бор </a:t>
            </a:r>
            <a:r>
              <a:rPr lang="ru-RU" sz="17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Тосненского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района;</a:t>
            </a:r>
          </a:p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культуры </a:t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г. Приморск Выборгского района; 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Культурно-досугового центра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Новое </a:t>
            </a:r>
            <a:r>
              <a:rPr lang="ru-RU" sz="17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Девяткино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Всеволожского района;</a:t>
            </a:r>
          </a:p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культурно-досугового центра (II этап) в пос. Тайцы Гатчинского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района; </a:t>
            </a:r>
            <a:endParaRPr lang="ru-RU" sz="17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детской школы искусств </a:t>
            </a: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Лодейное Поле.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19" y="1352962"/>
            <a:ext cx="9037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осуществлено финансирование мероприятий по строительству и реконструкции 6 объектов культуры:</a:t>
            </a:r>
          </a:p>
        </p:txBody>
      </p:sp>
      <p:pic>
        <p:nvPicPr>
          <p:cNvPr id="8194" name="Picture 2" descr="C:\Users\ayu_voloshina\Downloads\WhatsApp Image 2022-04-26 at 12.35.03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75" y1="60917" x2="13688" y2="6167"/>
                        <a14:foregroundMark x1="13563" y1="10750" x2="99125" y2="11833"/>
                        <a14:foregroundMark x1="78500" y1="4250" x2="94563" y2="4417"/>
                        <a14:foregroundMark x1="24563" y1="17917" x2="97750" y2="19667"/>
                        <a14:foregroundMark x1="93313" y1="18333" x2="96875" y2="98000"/>
                        <a14:foregroundMark x1="83750" y1="25583" x2="87625" y2="65083"/>
                        <a14:foregroundMark x1="90438" y1="73667" x2="91625" y2="83167"/>
                        <a14:foregroundMark x1="67625" y1="94583" x2="77313" y2="91167"/>
                        <a14:foregroundMark x1="1438" y1="87000" x2="45375" y2="95750"/>
                        <a14:foregroundMark x1="875" y1="88500" x2="23250" y2="99167"/>
                        <a14:foregroundMark x1="4188" y1="98583" x2="313" y2="9516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0" t="20040" r="9414" b="7980"/>
          <a:stretch/>
        </p:blipFill>
        <p:spPr bwMode="auto">
          <a:xfrm>
            <a:off x="4860032" y="2780928"/>
            <a:ext cx="3993591" cy="2511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4028" y="5373216"/>
            <a:ext cx="3839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культурно-досугового центра в дер. Новое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Девяткино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68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8" grpId="0" uiExpand="1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04492286"/>
              </p:ext>
            </p:extLst>
          </p:nvPr>
        </p:nvGraphicFramePr>
        <p:xfrm>
          <a:off x="251522" y="1628800"/>
          <a:ext cx="381642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52269312"/>
              </p:ext>
            </p:extLst>
          </p:nvPr>
        </p:nvGraphicFramePr>
        <p:xfrm>
          <a:off x="4211960" y="1376704"/>
          <a:ext cx="4824536" cy="5076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6280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Graphic spid="3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 flipH="1">
            <a:off x="899592" y="247383"/>
            <a:ext cx="6912768" cy="3012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культуре и туризму Ленинградской области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4975"/>
            <a:ext cx="459223" cy="55772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819" y="764704"/>
            <a:ext cx="9144000" cy="61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819" y="800776"/>
            <a:ext cx="9037315" cy="612000"/>
          </a:xfrm>
        </p:spPr>
        <p:txBody>
          <a:bodyPr>
            <a:noAutofit/>
          </a:bodyPr>
          <a:lstStyle/>
          <a:p>
            <a:pPr algn="ctr"/>
            <a:r>
              <a:rPr lang="ru-RU" sz="2000" b="1" spc="-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единого культурного пространства и активизация культурного потенциала</a:t>
            </a:r>
          </a:p>
        </p:txBody>
      </p:sp>
      <p:pic>
        <p:nvPicPr>
          <p:cNvPr id="2050" name="Picture 2" descr="U:\КОМИТЕТ ПО КУЛЬТУРЕ ЛО\Коллегия 2022\9\Гергиев с оркестром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2750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КОМИТЕТ ПО КУЛЬТУРЕ ЛО\Коллегия 2022\9\Открытие Александра Невского.Официальные лица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6" y="1988840"/>
            <a:ext cx="4317355" cy="287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4523" y="4881411"/>
            <a:ext cx="371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Мариинский театр в г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Тихвин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1249" y="4881411"/>
            <a:ext cx="3717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памятника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А.Невскому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Тосненском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</p:txBody>
      </p:sp>
    </p:spTree>
    <p:extLst>
      <p:ext uri="{BB962C8B-B14F-4D97-AF65-F5344CB8AC3E}">
        <p14:creationId xmlns:p14="http://schemas.microsoft.com/office/powerpoint/2010/main" val="94620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2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Другая 31">
      <a:dk1>
        <a:srgbClr val="C00000"/>
      </a:dk1>
      <a:lt1>
        <a:srgbClr val="4B4B4B"/>
      </a:lt1>
      <a:dk2>
        <a:srgbClr val="3590E3"/>
      </a:dk2>
      <a:lt2>
        <a:srgbClr val="C8C8B1"/>
      </a:lt2>
      <a:accent1>
        <a:srgbClr val="FF0000"/>
      </a:accent1>
      <a:accent2>
        <a:srgbClr val="3590E3"/>
      </a:accent2>
      <a:accent3>
        <a:srgbClr val="FFD147"/>
      </a:accent3>
      <a:accent4>
        <a:srgbClr val="00B0F0"/>
      </a:accent4>
      <a:accent5>
        <a:srgbClr val="92D050"/>
      </a:accent5>
      <a:accent6>
        <a:srgbClr val="F4F4EF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6352</TotalTime>
  <Words>1203</Words>
  <Application>Microsoft Office PowerPoint</Application>
  <PresentationFormat>Экран (4:3)</PresentationFormat>
  <Paragraphs>265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Главная</vt:lpstr>
      <vt:lpstr>Презентация PowerPoint</vt:lpstr>
      <vt:lpstr>Презентация PowerPoint</vt:lpstr>
      <vt:lpstr>Национальный проект «Культура»</vt:lpstr>
      <vt:lpstr>Национальный проект «Культура»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Сохранение единого культурного пространства и активизация культурного потенциала</vt:lpstr>
      <vt:lpstr>НАЦИОНАЛЬНЫЕ МАРШРУТЫ</vt:lpstr>
      <vt:lpstr>ТУРИСТСКИЕ ФЕСТИВАЛИ</vt:lpstr>
      <vt:lpstr>Исполнение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Сергеевич Ананьин</dc:creator>
  <cp:lastModifiedBy>Ирина Александровна Митина</cp:lastModifiedBy>
  <cp:revision>762</cp:revision>
  <cp:lastPrinted>2019-04-10T07:17:45Z</cp:lastPrinted>
  <dcterms:created xsi:type="dcterms:W3CDTF">2018-11-08T07:34:14Z</dcterms:created>
  <dcterms:modified xsi:type="dcterms:W3CDTF">2022-04-28T10:42:46Z</dcterms:modified>
</cp:coreProperties>
</file>